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4"/>
  </p:notesMasterIdLst>
  <p:sldIdLst>
    <p:sldId id="256" r:id="rId2"/>
    <p:sldId id="257" r:id="rId3"/>
    <p:sldId id="258"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DAFB"/>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0E6063-C824-4A7C-9E53-CFDE871C5930}"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3E856FA4-4BF5-48AA-BDB5-CD34AFA026B2}">
      <dgm:prSet/>
      <dgm:spPr/>
      <dgm:t>
        <a:bodyPr/>
        <a:lstStyle/>
        <a:p>
          <a:r>
            <a:rPr lang="tr-TR"/>
            <a:t>Ne bu React Native ?</a:t>
          </a:r>
          <a:endParaRPr lang="en-US"/>
        </a:p>
      </dgm:t>
    </dgm:pt>
    <dgm:pt modelId="{71D01308-2828-43F6-8BD8-4F3BE40F83D5}" type="parTrans" cxnId="{C21D1A39-2B2F-45F7-8B3E-76A80706597F}">
      <dgm:prSet/>
      <dgm:spPr/>
      <dgm:t>
        <a:bodyPr/>
        <a:lstStyle/>
        <a:p>
          <a:endParaRPr lang="en-US"/>
        </a:p>
      </dgm:t>
    </dgm:pt>
    <dgm:pt modelId="{7C9DD2ED-E626-4CBD-841D-E606FBA7C6AF}" type="sibTrans" cxnId="{C21D1A39-2B2F-45F7-8B3E-76A80706597F}">
      <dgm:prSet/>
      <dgm:spPr/>
      <dgm:t>
        <a:bodyPr/>
        <a:lstStyle/>
        <a:p>
          <a:endParaRPr lang="en-US"/>
        </a:p>
      </dgm:t>
    </dgm:pt>
    <dgm:pt modelId="{23567279-698E-4868-B2A1-44ED18D3FC27}">
      <dgm:prSet/>
      <dgm:spPr/>
      <dgm:t>
        <a:bodyPr/>
        <a:lstStyle/>
        <a:p>
          <a:r>
            <a:rPr lang="tr-TR"/>
            <a:t>React Native için 10 sebebim var.</a:t>
          </a:r>
          <a:endParaRPr lang="en-US"/>
        </a:p>
      </dgm:t>
    </dgm:pt>
    <dgm:pt modelId="{70F078EE-2DD3-4A88-B4CC-A07EC9908873}" type="parTrans" cxnId="{B6C228B1-32FE-41E7-8D6D-AF5903C921A2}">
      <dgm:prSet/>
      <dgm:spPr/>
      <dgm:t>
        <a:bodyPr/>
        <a:lstStyle/>
        <a:p>
          <a:endParaRPr lang="en-US"/>
        </a:p>
      </dgm:t>
    </dgm:pt>
    <dgm:pt modelId="{EAF3BCA1-02BD-4453-8EAD-F0106250F600}" type="sibTrans" cxnId="{B6C228B1-32FE-41E7-8D6D-AF5903C921A2}">
      <dgm:prSet/>
      <dgm:spPr/>
      <dgm:t>
        <a:bodyPr/>
        <a:lstStyle/>
        <a:p>
          <a:endParaRPr lang="en-US"/>
        </a:p>
      </dgm:t>
    </dgm:pt>
    <dgm:pt modelId="{2E3D0225-582B-4D72-8927-66CCAE9FE918}">
      <dgm:prSet/>
      <dgm:spPr/>
      <dgm:t>
        <a:bodyPr/>
        <a:lstStyle/>
        <a:p>
          <a:r>
            <a:rPr lang="tr-TR"/>
            <a:t>React Netive ortam hazırlığı yapalım.</a:t>
          </a:r>
          <a:endParaRPr lang="en-US"/>
        </a:p>
      </dgm:t>
    </dgm:pt>
    <dgm:pt modelId="{A373AEE5-47E4-452B-A0E8-2B6A18DB886A}" type="parTrans" cxnId="{16750718-B379-4525-AC55-DD8C7C0F747E}">
      <dgm:prSet/>
      <dgm:spPr/>
      <dgm:t>
        <a:bodyPr/>
        <a:lstStyle/>
        <a:p>
          <a:endParaRPr lang="en-US"/>
        </a:p>
      </dgm:t>
    </dgm:pt>
    <dgm:pt modelId="{A702512C-BCFB-4BF7-A890-7489DAA0CC6C}" type="sibTrans" cxnId="{16750718-B379-4525-AC55-DD8C7C0F747E}">
      <dgm:prSet/>
      <dgm:spPr/>
      <dgm:t>
        <a:bodyPr/>
        <a:lstStyle/>
        <a:p>
          <a:endParaRPr lang="en-US"/>
        </a:p>
      </dgm:t>
    </dgm:pt>
    <dgm:pt modelId="{71EFB690-F50A-498F-9734-D18E57FA0E86}">
      <dgm:prSet/>
      <dgm:spPr/>
      <dgm:t>
        <a:bodyPr/>
        <a:lstStyle/>
        <a:p>
          <a:r>
            <a:rPr lang="tr-TR"/>
            <a:t>React Native proje ve kod yapısı.</a:t>
          </a:r>
          <a:endParaRPr lang="en-US"/>
        </a:p>
      </dgm:t>
    </dgm:pt>
    <dgm:pt modelId="{5F85D48F-3F2B-4778-A688-D9FAB2D0BB31}" type="parTrans" cxnId="{99B4B8B3-DD76-4BB7-9643-121582D27A1C}">
      <dgm:prSet/>
      <dgm:spPr/>
      <dgm:t>
        <a:bodyPr/>
        <a:lstStyle/>
        <a:p>
          <a:endParaRPr lang="en-US"/>
        </a:p>
      </dgm:t>
    </dgm:pt>
    <dgm:pt modelId="{99C77C1E-BFDB-4AFA-BE53-4D7A5672F9A6}" type="sibTrans" cxnId="{99B4B8B3-DD76-4BB7-9643-121582D27A1C}">
      <dgm:prSet/>
      <dgm:spPr/>
      <dgm:t>
        <a:bodyPr/>
        <a:lstStyle/>
        <a:p>
          <a:endParaRPr lang="en-US"/>
        </a:p>
      </dgm:t>
    </dgm:pt>
    <dgm:pt modelId="{92FD7D4E-9D11-42A1-A0EC-9E15AE6F234B}">
      <dgm:prSet/>
      <dgm:spPr/>
      <dgm:t>
        <a:bodyPr/>
        <a:lstStyle/>
        <a:p>
          <a:r>
            <a:rPr lang="tr-TR"/>
            <a:t>Hadi ufak bir örnek yapalım.</a:t>
          </a:r>
          <a:endParaRPr lang="en-US"/>
        </a:p>
      </dgm:t>
    </dgm:pt>
    <dgm:pt modelId="{02FA0FC4-4438-43B2-8266-B33E78F7FE70}" type="parTrans" cxnId="{524A873E-3919-479D-B777-79EFB7712B16}">
      <dgm:prSet/>
      <dgm:spPr/>
      <dgm:t>
        <a:bodyPr/>
        <a:lstStyle/>
        <a:p>
          <a:endParaRPr lang="en-US"/>
        </a:p>
      </dgm:t>
    </dgm:pt>
    <dgm:pt modelId="{ADF2C4E7-3851-4DF4-AFFE-845F8D187848}" type="sibTrans" cxnId="{524A873E-3919-479D-B777-79EFB7712B16}">
      <dgm:prSet/>
      <dgm:spPr/>
      <dgm:t>
        <a:bodyPr/>
        <a:lstStyle/>
        <a:p>
          <a:endParaRPr lang="en-US"/>
        </a:p>
      </dgm:t>
    </dgm:pt>
    <dgm:pt modelId="{73B8BE0F-B61A-469A-A423-BF339A0D9D92}" type="pres">
      <dgm:prSet presAssocID="{0E0E6063-C824-4A7C-9E53-CFDE871C5930}" presName="outerComposite" presStyleCnt="0">
        <dgm:presLayoutVars>
          <dgm:chMax val="5"/>
          <dgm:dir/>
          <dgm:resizeHandles val="exact"/>
        </dgm:presLayoutVars>
      </dgm:prSet>
      <dgm:spPr/>
    </dgm:pt>
    <dgm:pt modelId="{890792AD-C340-4E52-8F53-E01F3B90A1AD}" type="pres">
      <dgm:prSet presAssocID="{0E0E6063-C824-4A7C-9E53-CFDE871C5930}" presName="dummyMaxCanvas" presStyleCnt="0">
        <dgm:presLayoutVars/>
      </dgm:prSet>
      <dgm:spPr/>
    </dgm:pt>
    <dgm:pt modelId="{70F233A0-99BD-4DEE-A859-95E988098F51}" type="pres">
      <dgm:prSet presAssocID="{0E0E6063-C824-4A7C-9E53-CFDE871C5930}" presName="FiveNodes_1" presStyleLbl="node1" presStyleIdx="0" presStyleCnt="5">
        <dgm:presLayoutVars>
          <dgm:bulletEnabled val="1"/>
        </dgm:presLayoutVars>
      </dgm:prSet>
      <dgm:spPr/>
    </dgm:pt>
    <dgm:pt modelId="{C7DFD882-343E-4552-94AF-38D9A9D61F57}" type="pres">
      <dgm:prSet presAssocID="{0E0E6063-C824-4A7C-9E53-CFDE871C5930}" presName="FiveNodes_2" presStyleLbl="node1" presStyleIdx="1" presStyleCnt="5">
        <dgm:presLayoutVars>
          <dgm:bulletEnabled val="1"/>
        </dgm:presLayoutVars>
      </dgm:prSet>
      <dgm:spPr/>
    </dgm:pt>
    <dgm:pt modelId="{A0D9CF03-1906-4379-8B55-897EA8CC38B5}" type="pres">
      <dgm:prSet presAssocID="{0E0E6063-C824-4A7C-9E53-CFDE871C5930}" presName="FiveNodes_3" presStyleLbl="node1" presStyleIdx="2" presStyleCnt="5">
        <dgm:presLayoutVars>
          <dgm:bulletEnabled val="1"/>
        </dgm:presLayoutVars>
      </dgm:prSet>
      <dgm:spPr/>
    </dgm:pt>
    <dgm:pt modelId="{FCED8F48-142A-413D-B037-88D174B2F176}" type="pres">
      <dgm:prSet presAssocID="{0E0E6063-C824-4A7C-9E53-CFDE871C5930}" presName="FiveNodes_4" presStyleLbl="node1" presStyleIdx="3" presStyleCnt="5">
        <dgm:presLayoutVars>
          <dgm:bulletEnabled val="1"/>
        </dgm:presLayoutVars>
      </dgm:prSet>
      <dgm:spPr/>
    </dgm:pt>
    <dgm:pt modelId="{9C9B814C-780B-4C8C-9CCB-774A7B7C968D}" type="pres">
      <dgm:prSet presAssocID="{0E0E6063-C824-4A7C-9E53-CFDE871C5930}" presName="FiveNodes_5" presStyleLbl="node1" presStyleIdx="4" presStyleCnt="5">
        <dgm:presLayoutVars>
          <dgm:bulletEnabled val="1"/>
        </dgm:presLayoutVars>
      </dgm:prSet>
      <dgm:spPr/>
    </dgm:pt>
    <dgm:pt modelId="{9819E21A-3864-4816-8350-6C4690EB8EB2}" type="pres">
      <dgm:prSet presAssocID="{0E0E6063-C824-4A7C-9E53-CFDE871C5930}" presName="FiveConn_1-2" presStyleLbl="fgAccFollowNode1" presStyleIdx="0" presStyleCnt="4">
        <dgm:presLayoutVars>
          <dgm:bulletEnabled val="1"/>
        </dgm:presLayoutVars>
      </dgm:prSet>
      <dgm:spPr/>
    </dgm:pt>
    <dgm:pt modelId="{8315F0BA-06B1-4508-B18A-2C99D6C065E9}" type="pres">
      <dgm:prSet presAssocID="{0E0E6063-C824-4A7C-9E53-CFDE871C5930}" presName="FiveConn_2-3" presStyleLbl="fgAccFollowNode1" presStyleIdx="1" presStyleCnt="4">
        <dgm:presLayoutVars>
          <dgm:bulletEnabled val="1"/>
        </dgm:presLayoutVars>
      </dgm:prSet>
      <dgm:spPr/>
    </dgm:pt>
    <dgm:pt modelId="{4EC53DC8-BEA8-4876-9F2A-2BA3A7D8E4BC}" type="pres">
      <dgm:prSet presAssocID="{0E0E6063-C824-4A7C-9E53-CFDE871C5930}" presName="FiveConn_3-4" presStyleLbl="fgAccFollowNode1" presStyleIdx="2" presStyleCnt="4">
        <dgm:presLayoutVars>
          <dgm:bulletEnabled val="1"/>
        </dgm:presLayoutVars>
      </dgm:prSet>
      <dgm:spPr/>
    </dgm:pt>
    <dgm:pt modelId="{E130E151-5BF6-4FDE-8225-6DABD73EAA87}" type="pres">
      <dgm:prSet presAssocID="{0E0E6063-C824-4A7C-9E53-CFDE871C5930}" presName="FiveConn_4-5" presStyleLbl="fgAccFollowNode1" presStyleIdx="3" presStyleCnt="4">
        <dgm:presLayoutVars>
          <dgm:bulletEnabled val="1"/>
        </dgm:presLayoutVars>
      </dgm:prSet>
      <dgm:spPr/>
    </dgm:pt>
    <dgm:pt modelId="{C3807F6D-1427-4468-83A8-C5495426F668}" type="pres">
      <dgm:prSet presAssocID="{0E0E6063-C824-4A7C-9E53-CFDE871C5930}" presName="FiveNodes_1_text" presStyleLbl="node1" presStyleIdx="4" presStyleCnt="5">
        <dgm:presLayoutVars>
          <dgm:bulletEnabled val="1"/>
        </dgm:presLayoutVars>
      </dgm:prSet>
      <dgm:spPr/>
    </dgm:pt>
    <dgm:pt modelId="{F9B26524-BBE7-4918-A179-4798030B5FE2}" type="pres">
      <dgm:prSet presAssocID="{0E0E6063-C824-4A7C-9E53-CFDE871C5930}" presName="FiveNodes_2_text" presStyleLbl="node1" presStyleIdx="4" presStyleCnt="5">
        <dgm:presLayoutVars>
          <dgm:bulletEnabled val="1"/>
        </dgm:presLayoutVars>
      </dgm:prSet>
      <dgm:spPr/>
    </dgm:pt>
    <dgm:pt modelId="{0876A067-2B68-439E-81EC-BDF300C42C25}" type="pres">
      <dgm:prSet presAssocID="{0E0E6063-C824-4A7C-9E53-CFDE871C5930}" presName="FiveNodes_3_text" presStyleLbl="node1" presStyleIdx="4" presStyleCnt="5">
        <dgm:presLayoutVars>
          <dgm:bulletEnabled val="1"/>
        </dgm:presLayoutVars>
      </dgm:prSet>
      <dgm:spPr/>
    </dgm:pt>
    <dgm:pt modelId="{05B0813C-08A7-44C1-BE35-908315D10773}" type="pres">
      <dgm:prSet presAssocID="{0E0E6063-C824-4A7C-9E53-CFDE871C5930}" presName="FiveNodes_4_text" presStyleLbl="node1" presStyleIdx="4" presStyleCnt="5">
        <dgm:presLayoutVars>
          <dgm:bulletEnabled val="1"/>
        </dgm:presLayoutVars>
      </dgm:prSet>
      <dgm:spPr/>
    </dgm:pt>
    <dgm:pt modelId="{B4FB0A1F-6F8E-4CE9-B894-C77E3758D438}" type="pres">
      <dgm:prSet presAssocID="{0E0E6063-C824-4A7C-9E53-CFDE871C5930}" presName="FiveNodes_5_text" presStyleLbl="node1" presStyleIdx="4" presStyleCnt="5">
        <dgm:presLayoutVars>
          <dgm:bulletEnabled val="1"/>
        </dgm:presLayoutVars>
      </dgm:prSet>
      <dgm:spPr/>
    </dgm:pt>
  </dgm:ptLst>
  <dgm:cxnLst>
    <dgm:cxn modelId="{E7927F09-D76F-4428-8A2E-FBB5493452C2}" type="presOf" srcId="{71EFB690-F50A-498F-9734-D18E57FA0E86}" destId="{05B0813C-08A7-44C1-BE35-908315D10773}" srcOrd="1" destOrd="0" presId="urn:microsoft.com/office/officeart/2005/8/layout/vProcess5"/>
    <dgm:cxn modelId="{16750718-B379-4525-AC55-DD8C7C0F747E}" srcId="{0E0E6063-C824-4A7C-9E53-CFDE871C5930}" destId="{2E3D0225-582B-4D72-8927-66CCAE9FE918}" srcOrd="2" destOrd="0" parTransId="{A373AEE5-47E4-452B-A0E8-2B6A18DB886A}" sibTransId="{A702512C-BCFB-4BF7-A890-7489DAA0CC6C}"/>
    <dgm:cxn modelId="{CCBD632D-2FDB-4FE4-9E4C-712CC4736F43}" type="presOf" srcId="{92FD7D4E-9D11-42A1-A0EC-9E15AE6F234B}" destId="{9C9B814C-780B-4C8C-9CCB-774A7B7C968D}" srcOrd="0" destOrd="0" presId="urn:microsoft.com/office/officeart/2005/8/layout/vProcess5"/>
    <dgm:cxn modelId="{F94E0A32-0915-4461-BDC1-BF52E78831AC}" type="presOf" srcId="{2E3D0225-582B-4D72-8927-66CCAE9FE918}" destId="{A0D9CF03-1906-4379-8B55-897EA8CC38B5}" srcOrd="0" destOrd="0" presId="urn:microsoft.com/office/officeart/2005/8/layout/vProcess5"/>
    <dgm:cxn modelId="{BF20D035-A00E-44E5-B966-3852DDB472DA}" type="presOf" srcId="{23567279-698E-4868-B2A1-44ED18D3FC27}" destId="{F9B26524-BBE7-4918-A179-4798030B5FE2}" srcOrd="1" destOrd="0" presId="urn:microsoft.com/office/officeart/2005/8/layout/vProcess5"/>
    <dgm:cxn modelId="{C21D1A39-2B2F-45F7-8B3E-76A80706597F}" srcId="{0E0E6063-C824-4A7C-9E53-CFDE871C5930}" destId="{3E856FA4-4BF5-48AA-BDB5-CD34AFA026B2}" srcOrd="0" destOrd="0" parTransId="{71D01308-2828-43F6-8BD8-4F3BE40F83D5}" sibTransId="{7C9DD2ED-E626-4CBD-841D-E606FBA7C6AF}"/>
    <dgm:cxn modelId="{524A873E-3919-479D-B777-79EFB7712B16}" srcId="{0E0E6063-C824-4A7C-9E53-CFDE871C5930}" destId="{92FD7D4E-9D11-42A1-A0EC-9E15AE6F234B}" srcOrd="4" destOrd="0" parTransId="{02FA0FC4-4438-43B2-8266-B33E78F7FE70}" sibTransId="{ADF2C4E7-3851-4DF4-AFFE-845F8D187848}"/>
    <dgm:cxn modelId="{64467B63-87B3-48DD-889E-54230489D982}" type="presOf" srcId="{3E856FA4-4BF5-48AA-BDB5-CD34AFA026B2}" destId="{C3807F6D-1427-4468-83A8-C5495426F668}" srcOrd="1" destOrd="0" presId="urn:microsoft.com/office/officeart/2005/8/layout/vProcess5"/>
    <dgm:cxn modelId="{ECC7F377-9276-4ED3-9937-FE5E13B4BF3F}" type="presOf" srcId="{3E856FA4-4BF5-48AA-BDB5-CD34AFA026B2}" destId="{70F233A0-99BD-4DEE-A859-95E988098F51}" srcOrd="0" destOrd="0" presId="urn:microsoft.com/office/officeart/2005/8/layout/vProcess5"/>
    <dgm:cxn modelId="{EFB2F759-CA51-422E-BFE6-07D30D3CF31A}" type="presOf" srcId="{2E3D0225-582B-4D72-8927-66CCAE9FE918}" destId="{0876A067-2B68-439E-81EC-BDF300C42C25}" srcOrd="1" destOrd="0" presId="urn:microsoft.com/office/officeart/2005/8/layout/vProcess5"/>
    <dgm:cxn modelId="{9556987C-8D91-497F-A9A8-17FC6395EA28}" type="presOf" srcId="{92FD7D4E-9D11-42A1-A0EC-9E15AE6F234B}" destId="{B4FB0A1F-6F8E-4CE9-B894-C77E3758D438}" srcOrd="1" destOrd="0" presId="urn:microsoft.com/office/officeart/2005/8/layout/vProcess5"/>
    <dgm:cxn modelId="{F986BE91-A132-4825-81D4-CB320D300169}" type="presOf" srcId="{A702512C-BCFB-4BF7-A890-7489DAA0CC6C}" destId="{4EC53DC8-BEA8-4876-9F2A-2BA3A7D8E4BC}" srcOrd="0" destOrd="0" presId="urn:microsoft.com/office/officeart/2005/8/layout/vProcess5"/>
    <dgm:cxn modelId="{FFF26DAE-584D-4730-853C-F18DFEBA6855}" type="presOf" srcId="{23567279-698E-4868-B2A1-44ED18D3FC27}" destId="{C7DFD882-343E-4552-94AF-38D9A9D61F57}" srcOrd="0" destOrd="0" presId="urn:microsoft.com/office/officeart/2005/8/layout/vProcess5"/>
    <dgm:cxn modelId="{B6C228B1-32FE-41E7-8D6D-AF5903C921A2}" srcId="{0E0E6063-C824-4A7C-9E53-CFDE871C5930}" destId="{23567279-698E-4868-B2A1-44ED18D3FC27}" srcOrd="1" destOrd="0" parTransId="{70F078EE-2DD3-4A88-B4CC-A07EC9908873}" sibTransId="{EAF3BCA1-02BD-4453-8EAD-F0106250F600}"/>
    <dgm:cxn modelId="{99B4B8B3-DD76-4BB7-9643-121582D27A1C}" srcId="{0E0E6063-C824-4A7C-9E53-CFDE871C5930}" destId="{71EFB690-F50A-498F-9734-D18E57FA0E86}" srcOrd="3" destOrd="0" parTransId="{5F85D48F-3F2B-4778-A688-D9FAB2D0BB31}" sibTransId="{99C77C1E-BFDB-4AFA-BE53-4D7A5672F9A6}"/>
    <dgm:cxn modelId="{C91C7AD1-5C2A-4404-ACCD-46A8DF5FBF48}" type="presOf" srcId="{99C77C1E-BFDB-4AFA-BE53-4D7A5672F9A6}" destId="{E130E151-5BF6-4FDE-8225-6DABD73EAA87}" srcOrd="0" destOrd="0" presId="urn:microsoft.com/office/officeart/2005/8/layout/vProcess5"/>
    <dgm:cxn modelId="{DE2E41D5-6672-4E55-8208-80DE78908410}" type="presOf" srcId="{EAF3BCA1-02BD-4453-8EAD-F0106250F600}" destId="{8315F0BA-06B1-4508-B18A-2C99D6C065E9}" srcOrd="0" destOrd="0" presId="urn:microsoft.com/office/officeart/2005/8/layout/vProcess5"/>
    <dgm:cxn modelId="{D57B96D8-7523-4049-80BE-346CCE708AB9}" type="presOf" srcId="{71EFB690-F50A-498F-9734-D18E57FA0E86}" destId="{FCED8F48-142A-413D-B037-88D174B2F176}" srcOrd="0" destOrd="0" presId="urn:microsoft.com/office/officeart/2005/8/layout/vProcess5"/>
    <dgm:cxn modelId="{A2E3EFDC-9925-4159-846C-8BCD5DFDFAEA}" type="presOf" srcId="{0E0E6063-C824-4A7C-9E53-CFDE871C5930}" destId="{73B8BE0F-B61A-469A-A423-BF339A0D9D92}" srcOrd="0" destOrd="0" presId="urn:microsoft.com/office/officeart/2005/8/layout/vProcess5"/>
    <dgm:cxn modelId="{BAEC6FEC-D013-4D34-ACE4-C2721AB8AE40}" type="presOf" srcId="{7C9DD2ED-E626-4CBD-841D-E606FBA7C6AF}" destId="{9819E21A-3864-4816-8350-6C4690EB8EB2}" srcOrd="0" destOrd="0" presId="urn:microsoft.com/office/officeart/2005/8/layout/vProcess5"/>
    <dgm:cxn modelId="{02414B01-9163-4040-8596-348FD4EA1EEB}" type="presParOf" srcId="{73B8BE0F-B61A-469A-A423-BF339A0D9D92}" destId="{890792AD-C340-4E52-8F53-E01F3B90A1AD}" srcOrd="0" destOrd="0" presId="urn:microsoft.com/office/officeart/2005/8/layout/vProcess5"/>
    <dgm:cxn modelId="{BFDDD6B7-1662-49C1-8D49-68BC0BAC3DB4}" type="presParOf" srcId="{73B8BE0F-B61A-469A-A423-BF339A0D9D92}" destId="{70F233A0-99BD-4DEE-A859-95E988098F51}" srcOrd="1" destOrd="0" presId="urn:microsoft.com/office/officeart/2005/8/layout/vProcess5"/>
    <dgm:cxn modelId="{A41AECA9-EAE5-4D7A-AA41-0A0435980C27}" type="presParOf" srcId="{73B8BE0F-B61A-469A-A423-BF339A0D9D92}" destId="{C7DFD882-343E-4552-94AF-38D9A9D61F57}" srcOrd="2" destOrd="0" presId="urn:microsoft.com/office/officeart/2005/8/layout/vProcess5"/>
    <dgm:cxn modelId="{4CA85E0E-7567-4BCE-8AE9-6B392D5A460F}" type="presParOf" srcId="{73B8BE0F-B61A-469A-A423-BF339A0D9D92}" destId="{A0D9CF03-1906-4379-8B55-897EA8CC38B5}" srcOrd="3" destOrd="0" presId="urn:microsoft.com/office/officeart/2005/8/layout/vProcess5"/>
    <dgm:cxn modelId="{5CCDC7A9-3A8E-4074-AA60-B9835A83B12F}" type="presParOf" srcId="{73B8BE0F-B61A-469A-A423-BF339A0D9D92}" destId="{FCED8F48-142A-413D-B037-88D174B2F176}" srcOrd="4" destOrd="0" presId="urn:microsoft.com/office/officeart/2005/8/layout/vProcess5"/>
    <dgm:cxn modelId="{B96E63B7-70E1-457B-BA32-8E2388011D9E}" type="presParOf" srcId="{73B8BE0F-B61A-469A-A423-BF339A0D9D92}" destId="{9C9B814C-780B-4C8C-9CCB-774A7B7C968D}" srcOrd="5" destOrd="0" presId="urn:microsoft.com/office/officeart/2005/8/layout/vProcess5"/>
    <dgm:cxn modelId="{70ACB633-D872-40D9-804E-90DC451E0E39}" type="presParOf" srcId="{73B8BE0F-B61A-469A-A423-BF339A0D9D92}" destId="{9819E21A-3864-4816-8350-6C4690EB8EB2}" srcOrd="6" destOrd="0" presId="urn:microsoft.com/office/officeart/2005/8/layout/vProcess5"/>
    <dgm:cxn modelId="{CD6913E4-4D2F-477B-BAEA-D97C4379EE49}" type="presParOf" srcId="{73B8BE0F-B61A-469A-A423-BF339A0D9D92}" destId="{8315F0BA-06B1-4508-B18A-2C99D6C065E9}" srcOrd="7" destOrd="0" presId="urn:microsoft.com/office/officeart/2005/8/layout/vProcess5"/>
    <dgm:cxn modelId="{7F2CC550-D345-4656-9C10-46A068291FF6}" type="presParOf" srcId="{73B8BE0F-B61A-469A-A423-BF339A0D9D92}" destId="{4EC53DC8-BEA8-4876-9F2A-2BA3A7D8E4BC}" srcOrd="8" destOrd="0" presId="urn:microsoft.com/office/officeart/2005/8/layout/vProcess5"/>
    <dgm:cxn modelId="{41ABC828-603A-4264-8D1F-1A4BD210E355}" type="presParOf" srcId="{73B8BE0F-B61A-469A-A423-BF339A0D9D92}" destId="{E130E151-5BF6-4FDE-8225-6DABD73EAA87}" srcOrd="9" destOrd="0" presId="urn:microsoft.com/office/officeart/2005/8/layout/vProcess5"/>
    <dgm:cxn modelId="{300D64AC-39BA-4208-BD93-9B2EC8C55880}" type="presParOf" srcId="{73B8BE0F-B61A-469A-A423-BF339A0D9D92}" destId="{C3807F6D-1427-4468-83A8-C5495426F668}" srcOrd="10" destOrd="0" presId="urn:microsoft.com/office/officeart/2005/8/layout/vProcess5"/>
    <dgm:cxn modelId="{81477EAF-ADDB-4E30-8879-4715E8B61F41}" type="presParOf" srcId="{73B8BE0F-B61A-469A-A423-BF339A0D9D92}" destId="{F9B26524-BBE7-4918-A179-4798030B5FE2}" srcOrd="11" destOrd="0" presId="urn:microsoft.com/office/officeart/2005/8/layout/vProcess5"/>
    <dgm:cxn modelId="{0B16963A-9830-4943-BC20-247801A524DB}" type="presParOf" srcId="{73B8BE0F-B61A-469A-A423-BF339A0D9D92}" destId="{0876A067-2B68-439E-81EC-BDF300C42C25}" srcOrd="12" destOrd="0" presId="urn:microsoft.com/office/officeart/2005/8/layout/vProcess5"/>
    <dgm:cxn modelId="{E81CB526-8136-4C72-9B0C-D4CD1752F34F}" type="presParOf" srcId="{73B8BE0F-B61A-469A-A423-BF339A0D9D92}" destId="{05B0813C-08A7-44C1-BE35-908315D10773}" srcOrd="13" destOrd="0" presId="urn:microsoft.com/office/officeart/2005/8/layout/vProcess5"/>
    <dgm:cxn modelId="{B69237C5-D34A-4388-A2A4-EB8211A6A67A}" type="presParOf" srcId="{73B8BE0F-B61A-469A-A423-BF339A0D9D92}" destId="{B4FB0A1F-6F8E-4CE9-B894-C77E3758D438}"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2D8103-D275-4843-A419-E730ADAD534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A2B3E63-67FA-4515-8176-4B8FD0A92400}">
      <dgm:prSet/>
      <dgm:spPr/>
      <dgm:t>
        <a:bodyPr/>
        <a:lstStyle/>
        <a:p>
          <a:r>
            <a:rPr lang="tr-TR"/>
            <a:t>Hayır hep iyi değil. Tabiki de her güzelin kötü huyu var. Bunlardan bazıları,</a:t>
          </a:r>
          <a:endParaRPr lang="en-US"/>
        </a:p>
      </dgm:t>
    </dgm:pt>
    <dgm:pt modelId="{8E63FC13-0775-4FC3-808B-11B246AA2C9C}" type="parTrans" cxnId="{45625B05-0FE8-4684-9E69-0BF8FF6B58B8}">
      <dgm:prSet/>
      <dgm:spPr/>
      <dgm:t>
        <a:bodyPr/>
        <a:lstStyle/>
        <a:p>
          <a:endParaRPr lang="en-US"/>
        </a:p>
      </dgm:t>
    </dgm:pt>
    <dgm:pt modelId="{DEAF6795-4AFA-48DB-A1D5-DDEDA29206B9}" type="sibTrans" cxnId="{45625B05-0FE8-4684-9E69-0BF8FF6B58B8}">
      <dgm:prSet/>
      <dgm:spPr/>
      <dgm:t>
        <a:bodyPr/>
        <a:lstStyle/>
        <a:p>
          <a:endParaRPr lang="en-US"/>
        </a:p>
      </dgm:t>
    </dgm:pt>
    <dgm:pt modelId="{2FB44DCF-511B-499E-B1E0-050A0ACD42E4}">
      <dgm:prSet/>
      <dgm:spPr/>
      <dgm:t>
        <a:bodyPr/>
        <a:lstStyle/>
        <a:p>
          <a:r>
            <a:rPr lang="tr-TR"/>
            <a:t>1- Ios geliştirmek için mac makineye veya sanal ortama ihtiyacınız var. Windows veya Linux ortamında build edemezsiniz.</a:t>
          </a:r>
          <a:endParaRPr lang="en-US"/>
        </a:p>
      </dgm:t>
    </dgm:pt>
    <dgm:pt modelId="{E23C59D0-15AA-4E42-B126-90C3DE77664F}" type="parTrans" cxnId="{C0342A62-6804-4070-9D25-5534C0BC572F}">
      <dgm:prSet/>
      <dgm:spPr/>
      <dgm:t>
        <a:bodyPr/>
        <a:lstStyle/>
        <a:p>
          <a:endParaRPr lang="en-US"/>
        </a:p>
      </dgm:t>
    </dgm:pt>
    <dgm:pt modelId="{A7ACFB2A-C998-4305-AFBF-3CE130C40875}" type="sibTrans" cxnId="{C0342A62-6804-4070-9D25-5534C0BC572F}">
      <dgm:prSet/>
      <dgm:spPr/>
      <dgm:t>
        <a:bodyPr/>
        <a:lstStyle/>
        <a:p>
          <a:endParaRPr lang="en-US"/>
        </a:p>
      </dgm:t>
    </dgm:pt>
    <dgm:pt modelId="{3D936E61-182C-4C88-81E7-6322FCC4A3C3}">
      <dgm:prSet/>
      <dgm:spPr/>
      <dgm:t>
        <a:bodyPr/>
        <a:lstStyle/>
        <a:p>
          <a:r>
            <a:rPr lang="tr-TR"/>
            <a:t>2- Windows ortamında kurulum biraz meziyetli ve sıkıntılar çıkartabiliyor.</a:t>
          </a:r>
          <a:endParaRPr lang="en-US"/>
        </a:p>
      </dgm:t>
    </dgm:pt>
    <dgm:pt modelId="{1A329931-884B-49FC-9277-55256DBCD3A9}" type="parTrans" cxnId="{1ACB0DF4-2B57-44C6-8350-F3F3D7EA1BEC}">
      <dgm:prSet/>
      <dgm:spPr/>
      <dgm:t>
        <a:bodyPr/>
        <a:lstStyle/>
        <a:p>
          <a:endParaRPr lang="en-US"/>
        </a:p>
      </dgm:t>
    </dgm:pt>
    <dgm:pt modelId="{D26A3AED-3DA5-48EE-B0B2-3C838D9FBB27}" type="sibTrans" cxnId="{1ACB0DF4-2B57-44C6-8350-F3F3D7EA1BEC}">
      <dgm:prSet/>
      <dgm:spPr/>
      <dgm:t>
        <a:bodyPr/>
        <a:lstStyle/>
        <a:p>
          <a:endParaRPr lang="en-US"/>
        </a:p>
      </dgm:t>
    </dgm:pt>
    <dgm:pt modelId="{979F872D-5FC1-4CBC-A8F3-6D69FC64D7FD}">
      <dgm:prSet/>
      <dgm:spPr/>
      <dgm:t>
        <a:bodyPr/>
        <a:lstStyle/>
        <a:p>
          <a:r>
            <a:rPr lang="tr-TR"/>
            <a:t>3- Benim için en önemli madde. React Native’ in kendi companentlerini asenkron ve çift yönlü bir köprü kurarak istenilen platformda native bileşenlere çevirdiğinden bahsetmiştik. Maalesef bu işlem cihazın CPU tarafında fazladan güç işlemesine sebep olup, uygulamanın cihazın şarjını daha hızlı tüketmesine neden olmaktadır. Örneğin İnstegram..</a:t>
          </a:r>
          <a:endParaRPr lang="en-US"/>
        </a:p>
      </dgm:t>
    </dgm:pt>
    <dgm:pt modelId="{9681C6DB-2152-4727-8510-C6BF3665D236}" type="parTrans" cxnId="{BB3E3F7C-0C2F-4ABB-8EAB-93482BBAF2CA}">
      <dgm:prSet/>
      <dgm:spPr/>
      <dgm:t>
        <a:bodyPr/>
        <a:lstStyle/>
        <a:p>
          <a:endParaRPr lang="en-US"/>
        </a:p>
      </dgm:t>
    </dgm:pt>
    <dgm:pt modelId="{B2688249-B8A4-4CBA-BB56-3284156A40B7}" type="sibTrans" cxnId="{BB3E3F7C-0C2F-4ABB-8EAB-93482BBAF2CA}">
      <dgm:prSet/>
      <dgm:spPr/>
      <dgm:t>
        <a:bodyPr/>
        <a:lstStyle/>
        <a:p>
          <a:endParaRPr lang="en-US"/>
        </a:p>
      </dgm:t>
    </dgm:pt>
    <dgm:pt modelId="{FEE08C9B-B251-45E3-981D-98FFEAFAED48}" type="pres">
      <dgm:prSet presAssocID="{842D8103-D275-4843-A419-E730ADAD5344}" presName="root" presStyleCnt="0">
        <dgm:presLayoutVars>
          <dgm:dir/>
          <dgm:resizeHandles val="exact"/>
        </dgm:presLayoutVars>
      </dgm:prSet>
      <dgm:spPr/>
    </dgm:pt>
    <dgm:pt modelId="{55BAFF76-A3A3-4C6B-AAAB-A8D0A5D2A1BD}" type="pres">
      <dgm:prSet presAssocID="{842D8103-D275-4843-A419-E730ADAD5344}" presName="container" presStyleCnt="0">
        <dgm:presLayoutVars>
          <dgm:dir/>
          <dgm:resizeHandles val="exact"/>
        </dgm:presLayoutVars>
      </dgm:prSet>
      <dgm:spPr/>
    </dgm:pt>
    <dgm:pt modelId="{0200758C-07D1-4A00-BC9B-B7DE0A1E8417}" type="pres">
      <dgm:prSet presAssocID="{7A2B3E63-67FA-4515-8176-4B8FD0A92400}" presName="compNode" presStyleCnt="0"/>
      <dgm:spPr/>
    </dgm:pt>
    <dgm:pt modelId="{49669660-A315-4F9C-91BE-E5D2C31C04DD}" type="pres">
      <dgm:prSet presAssocID="{7A2B3E63-67FA-4515-8176-4B8FD0A92400}" presName="iconBgRect" presStyleLbl="bgShp" presStyleIdx="0" presStyleCnt="4"/>
      <dgm:spPr/>
    </dgm:pt>
    <dgm:pt modelId="{CCA7D14A-9C34-44B9-B47A-D4FB1F19B010}" type="pres">
      <dgm:prSet presAssocID="{7A2B3E63-67FA-4515-8176-4B8FD0A9240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el Face with Solid Fill"/>
        </a:ext>
      </dgm:extLst>
    </dgm:pt>
    <dgm:pt modelId="{0791E490-CDA1-4637-90F4-FF0C7F215602}" type="pres">
      <dgm:prSet presAssocID="{7A2B3E63-67FA-4515-8176-4B8FD0A92400}" presName="spaceRect" presStyleCnt="0"/>
      <dgm:spPr/>
    </dgm:pt>
    <dgm:pt modelId="{C8377374-8834-4211-BF23-467BDC66FF74}" type="pres">
      <dgm:prSet presAssocID="{7A2B3E63-67FA-4515-8176-4B8FD0A92400}" presName="textRect" presStyleLbl="revTx" presStyleIdx="0" presStyleCnt="4">
        <dgm:presLayoutVars>
          <dgm:chMax val="1"/>
          <dgm:chPref val="1"/>
        </dgm:presLayoutVars>
      </dgm:prSet>
      <dgm:spPr/>
    </dgm:pt>
    <dgm:pt modelId="{74646AAA-2858-49E6-B6B6-B680D1127608}" type="pres">
      <dgm:prSet presAssocID="{DEAF6795-4AFA-48DB-A1D5-DDEDA29206B9}" presName="sibTrans" presStyleLbl="sibTrans2D1" presStyleIdx="0" presStyleCnt="0"/>
      <dgm:spPr/>
    </dgm:pt>
    <dgm:pt modelId="{EB0D42E9-0948-4E20-B2F9-2F244D07FA14}" type="pres">
      <dgm:prSet presAssocID="{2FB44DCF-511B-499E-B1E0-050A0ACD42E4}" presName="compNode" presStyleCnt="0"/>
      <dgm:spPr/>
    </dgm:pt>
    <dgm:pt modelId="{EB0202D2-E899-47EE-963A-64924341339A}" type="pres">
      <dgm:prSet presAssocID="{2FB44DCF-511B-499E-B1E0-050A0ACD42E4}" presName="iconBgRect" presStyleLbl="bgShp" presStyleIdx="1" presStyleCnt="4"/>
      <dgm:spPr/>
    </dgm:pt>
    <dgm:pt modelId="{FF73EB4D-83D3-4135-8406-3D9DE0986C9D}" type="pres">
      <dgm:prSet presAssocID="{2FB44DCF-511B-499E-B1E0-050A0ACD42E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4CCC723E-317C-4BE4-90AE-65CD4EAEE645}" type="pres">
      <dgm:prSet presAssocID="{2FB44DCF-511B-499E-B1E0-050A0ACD42E4}" presName="spaceRect" presStyleCnt="0"/>
      <dgm:spPr/>
    </dgm:pt>
    <dgm:pt modelId="{84F0DDDE-86C4-40B5-982F-EFFFD8A74A4F}" type="pres">
      <dgm:prSet presAssocID="{2FB44DCF-511B-499E-B1E0-050A0ACD42E4}" presName="textRect" presStyleLbl="revTx" presStyleIdx="1" presStyleCnt="4">
        <dgm:presLayoutVars>
          <dgm:chMax val="1"/>
          <dgm:chPref val="1"/>
        </dgm:presLayoutVars>
      </dgm:prSet>
      <dgm:spPr/>
    </dgm:pt>
    <dgm:pt modelId="{C9BE79BE-E964-4E6B-9B5A-7E81ACE952E7}" type="pres">
      <dgm:prSet presAssocID="{A7ACFB2A-C998-4305-AFBF-3CE130C40875}" presName="sibTrans" presStyleLbl="sibTrans2D1" presStyleIdx="0" presStyleCnt="0"/>
      <dgm:spPr/>
    </dgm:pt>
    <dgm:pt modelId="{6F118E3E-E68D-4830-9046-3C8F9E6B836E}" type="pres">
      <dgm:prSet presAssocID="{3D936E61-182C-4C88-81E7-6322FCC4A3C3}" presName="compNode" presStyleCnt="0"/>
      <dgm:spPr/>
    </dgm:pt>
    <dgm:pt modelId="{8F4F4CE3-641C-4617-9913-D859C43FD3BA}" type="pres">
      <dgm:prSet presAssocID="{3D936E61-182C-4C88-81E7-6322FCC4A3C3}" presName="iconBgRect" presStyleLbl="bgShp" presStyleIdx="2" presStyleCnt="4"/>
      <dgm:spPr/>
    </dgm:pt>
    <dgm:pt modelId="{66E4D6B6-AD56-450E-8FC1-60331AF04DAA}" type="pres">
      <dgm:prSet presAssocID="{3D936E61-182C-4C88-81E7-6322FCC4A3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8314E5EA-9B51-480C-B12D-CEDBEB6648EC}" type="pres">
      <dgm:prSet presAssocID="{3D936E61-182C-4C88-81E7-6322FCC4A3C3}" presName="spaceRect" presStyleCnt="0"/>
      <dgm:spPr/>
    </dgm:pt>
    <dgm:pt modelId="{36698EE1-76BD-4179-B092-D3B2DF143CE8}" type="pres">
      <dgm:prSet presAssocID="{3D936E61-182C-4C88-81E7-6322FCC4A3C3}" presName="textRect" presStyleLbl="revTx" presStyleIdx="2" presStyleCnt="4">
        <dgm:presLayoutVars>
          <dgm:chMax val="1"/>
          <dgm:chPref val="1"/>
        </dgm:presLayoutVars>
      </dgm:prSet>
      <dgm:spPr/>
    </dgm:pt>
    <dgm:pt modelId="{8E954936-45E3-4121-AEC8-CF93FCB3909F}" type="pres">
      <dgm:prSet presAssocID="{D26A3AED-3DA5-48EE-B0B2-3C838D9FBB27}" presName="sibTrans" presStyleLbl="sibTrans2D1" presStyleIdx="0" presStyleCnt="0"/>
      <dgm:spPr/>
    </dgm:pt>
    <dgm:pt modelId="{8E1131AB-38D2-4335-8D53-14FE86C8EE56}" type="pres">
      <dgm:prSet presAssocID="{979F872D-5FC1-4CBC-A8F3-6D69FC64D7FD}" presName="compNode" presStyleCnt="0"/>
      <dgm:spPr/>
    </dgm:pt>
    <dgm:pt modelId="{A1CCF53C-CCFD-4DC3-8AEC-70D778AFA98C}" type="pres">
      <dgm:prSet presAssocID="{979F872D-5FC1-4CBC-A8F3-6D69FC64D7FD}" presName="iconBgRect" presStyleLbl="bgShp" presStyleIdx="3" presStyleCnt="4"/>
      <dgm:spPr/>
    </dgm:pt>
    <dgm:pt modelId="{3A197013-CF6F-4C06-86A1-42206583EAC2}" type="pres">
      <dgm:prSet presAssocID="{979F872D-5FC1-4CBC-A8F3-6D69FC64D7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370F8D0-6F54-44F1-9C0C-125B8A768E1D}" type="pres">
      <dgm:prSet presAssocID="{979F872D-5FC1-4CBC-A8F3-6D69FC64D7FD}" presName="spaceRect" presStyleCnt="0"/>
      <dgm:spPr/>
    </dgm:pt>
    <dgm:pt modelId="{576DCE63-D9CF-40C2-B29B-F8B0CE8ED324}" type="pres">
      <dgm:prSet presAssocID="{979F872D-5FC1-4CBC-A8F3-6D69FC64D7FD}" presName="textRect" presStyleLbl="revTx" presStyleIdx="3" presStyleCnt="4">
        <dgm:presLayoutVars>
          <dgm:chMax val="1"/>
          <dgm:chPref val="1"/>
        </dgm:presLayoutVars>
      </dgm:prSet>
      <dgm:spPr/>
    </dgm:pt>
  </dgm:ptLst>
  <dgm:cxnLst>
    <dgm:cxn modelId="{45625B05-0FE8-4684-9E69-0BF8FF6B58B8}" srcId="{842D8103-D275-4843-A419-E730ADAD5344}" destId="{7A2B3E63-67FA-4515-8176-4B8FD0A92400}" srcOrd="0" destOrd="0" parTransId="{8E63FC13-0775-4FC3-808B-11B246AA2C9C}" sibTransId="{DEAF6795-4AFA-48DB-A1D5-DDEDA29206B9}"/>
    <dgm:cxn modelId="{A14AFD15-62DA-42C7-B117-ADB70B59B930}" type="presOf" srcId="{7A2B3E63-67FA-4515-8176-4B8FD0A92400}" destId="{C8377374-8834-4211-BF23-467BDC66FF74}" srcOrd="0" destOrd="0" presId="urn:microsoft.com/office/officeart/2018/2/layout/IconCircleList"/>
    <dgm:cxn modelId="{C0342A62-6804-4070-9D25-5534C0BC572F}" srcId="{842D8103-D275-4843-A419-E730ADAD5344}" destId="{2FB44DCF-511B-499E-B1E0-050A0ACD42E4}" srcOrd="1" destOrd="0" parTransId="{E23C59D0-15AA-4E42-B126-90C3DE77664F}" sibTransId="{A7ACFB2A-C998-4305-AFBF-3CE130C40875}"/>
    <dgm:cxn modelId="{EBE65543-CB8A-410A-9782-7FC355D4951A}" type="presOf" srcId="{D26A3AED-3DA5-48EE-B0B2-3C838D9FBB27}" destId="{8E954936-45E3-4121-AEC8-CF93FCB3909F}" srcOrd="0" destOrd="0" presId="urn:microsoft.com/office/officeart/2018/2/layout/IconCircleList"/>
    <dgm:cxn modelId="{42037873-9AD9-4B39-A2DC-9FFE63FD56F2}" type="presOf" srcId="{DEAF6795-4AFA-48DB-A1D5-DDEDA29206B9}" destId="{74646AAA-2858-49E6-B6B6-B680D1127608}" srcOrd="0" destOrd="0" presId="urn:microsoft.com/office/officeart/2018/2/layout/IconCircleList"/>
    <dgm:cxn modelId="{BB3E3F7C-0C2F-4ABB-8EAB-93482BBAF2CA}" srcId="{842D8103-D275-4843-A419-E730ADAD5344}" destId="{979F872D-5FC1-4CBC-A8F3-6D69FC64D7FD}" srcOrd="3" destOrd="0" parTransId="{9681C6DB-2152-4727-8510-C6BF3665D236}" sibTransId="{B2688249-B8A4-4CBA-BB56-3284156A40B7}"/>
    <dgm:cxn modelId="{04461C8F-2CC1-4087-A2E6-F5EB401FF032}" type="presOf" srcId="{3D936E61-182C-4C88-81E7-6322FCC4A3C3}" destId="{36698EE1-76BD-4179-B092-D3B2DF143CE8}" srcOrd="0" destOrd="0" presId="urn:microsoft.com/office/officeart/2018/2/layout/IconCircleList"/>
    <dgm:cxn modelId="{BF3A5C91-3024-46E8-BA80-695AB2A8C7B9}" type="presOf" srcId="{842D8103-D275-4843-A419-E730ADAD5344}" destId="{FEE08C9B-B251-45E3-981D-98FFEAFAED48}" srcOrd="0" destOrd="0" presId="urn:microsoft.com/office/officeart/2018/2/layout/IconCircleList"/>
    <dgm:cxn modelId="{AB0C40B8-3A33-4465-B6A6-52921E14777D}" type="presOf" srcId="{A7ACFB2A-C998-4305-AFBF-3CE130C40875}" destId="{C9BE79BE-E964-4E6B-9B5A-7E81ACE952E7}" srcOrd="0" destOrd="0" presId="urn:microsoft.com/office/officeart/2018/2/layout/IconCircleList"/>
    <dgm:cxn modelId="{A05402E8-041D-483D-B34E-4C17F3810C93}" type="presOf" srcId="{2FB44DCF-511B-499E-B1E0-050A0ACD42E4}" destId="{84F0DDDE-86C4-40B5-982F-EFFFD8A74A4F}" srcOrd="0" destOrd="0" presId="urn:microsoft.com/office/officeart/2018/2/layout/IconCircleList"/>
    <dgm:cxn modelId="{1B9C14F3-ED11-47C9-91F5-5E87ED2B9777}" type="presOf" srcId="{979F872D-5FC1-4CBC-A8F3-6D69FC64D7FD}" destId="{576DCE63-D9CF-40C2-B29B-F8B0CE8ED324}" srcOrd="0" destOrd="0" presId="urn:microsoft.com/office/officeart/2018/2/layout/IconCircleList"/>
    <dgm:cxn modelId="{1ACB0DF4-2B57-44C6-8350-F3F3D7EA1BEC}" srcId="{842D8103-D275-4843-A419-E730ADAD5344}" destId="{3D936E61-182C-4C88-81E7-6322FCC4A3C3}" srcOrd="2" destOrd="0" parTransId="{1A329931-884B-49FC-9277-55256DBCD3A9}" sibTransId="{D26A3AED-3DA5-48EE-B0B2-3C838D9FBB27}"/>
    <dgm:cxn modelId="{76D20416-B9EA-4107-B0B3-0C0E9D75FE3C}" type="presParOf" srcId="{FEE08C9B-B251-45E3-981D-98FFEAFAED48}" destId="{55BAFF76-A3A3-4C6B-AAAB-A8D0A5D2A1BD}" srcOrd="0" destOrd="0" presId="urn:microsoft.com/office/officeart/2018/2/layout/IconCircleList"/>
    <dgm:cxn modelId="{FE909119-69E6-4C05-8E95-D66E8CDEB1D9}" type="presParOf" srcId="{55BAFF76-A3A3-4C6B-AAAB-A8D0A5D2A1BD}" destId="{0200758C-07D1-4A00-BC9B-B7DE0A1E8417}" srcOrd="0" destOrd="0" presId="urn:microsoft.com/office/officeart/2018/2/layout/IconCircleList"/>
    <dgm:cxn modelId="{2B1E979E-B667-4C7E-A3CB-8C958D2884C6}" type="presParOf" srcId="{0200758C-07D1-4A00-BC9B-B7DE0A1E8417}" destId="{49669660-A315-4F9C-91BE-E5D2C31C04DD}" srcOrd="0" destOrd="0" presId="urn:microsoft.com/office/officeart/2018/2/layout/IconCircleList"/>
    <dgm:cxn modelId="{5A97447B-A8BF-4C73-A935-864DE6D642BC}" type="presParOf" srcId="{0200758C-07D1-4A00-BC9B-B7DE0A1E8417}" destId="{CCA7D14A-9C34-44B9-B47A-D4FB1F19B010}" srcOrd="1" destOrd="0" presId="urn:microsoft.com/office/officeart/2018/2/layout/IconCircleList"/>
    <dgm:cxn modelId="{6B1F46D6-D56A-457A-BD09-BD0768F4C1A1}" type="presParOf" srcId="{0200758C-07D1-4A00-BC9B-B7DE0A1E8417}" destId="{0791E490-CDA1-4637-90F4-FF0C7F215602}" srcOrd="2" destOrd="0" presId="urn:microsoft.com/office/officeart/2018/2/layout/IconCircleList"/>
    <dgm:cxn modelId="{63FB7A53-53AE-44F6-95E8-4283D97A8D8F}" type="presParOf" srcId="{0200758C-07D1-4A00-BC9B-B7DE0A1E8417}" destId="{C8377374-8834-4211-BF23-467BDC66FF74}" srcOrd="3" destOrd="0" presId="urn:microsoft.com/office/officeart/2018/2/layout/IconCircleList"/>
    <dgm:cxn modelId="{60C32EC8-8B33-4F63-B2A1-D46A2DC2585C}" type="presParOf" srcId="{55BAFF76-A3A3-4C6B-AAAB-A8D0A5D2A1BD}" destId="{74646AAA-2858-49E6-B6B6-B680D1127608}" srcOrd="1" destOrd="0" presId="urn:microsoft.com/office/officeart/2018/2/layout/IconCircleList"/>
    <dgm:cxn modelId="{3503D090-8214-4CA2-A4E7-AE8C8D6C9D43}" type="presParOf" srcId="{55BAFF76-A3A3-4C6B-AAAB-A8D0A5D2A1BD}" destId="{EB0D42E9-0948-4E20-B2F9-2F244D07FA14}" srcOrd="2" destOrd="0" presId="urn:microsoft.com/office/officeart/2018/2/layout/IconCircleList"/>
    <dgm:cxn modelId="{A09D4958-67DC-4832-8743-5237C93D6634}" type="presParOf" srcId="{EB0D42E9-0948-4E20-B2F9-2F244D07FA14}" destId="{EB0202D2-E899-47EE-963A-64924341339A}" srcOrd="0" destOrd="0" presId="urn:microsoft.com/office/officeart/2018/2/layout/IconCircleList"/>
    <dgm:cxn modelId="{161C9499-6DE2-496A-9279-50DD45E92351}" type="presParOf" srcId="{EB0D42E9-0948-4E20-B2F9-2F244D07FA14}" destId="{FF73EB4D-83D3-4135-8406-3D9DE0986C9D}" srcOrd="1" destOrd="0" presId="urn:microsoft.com/office/officeart/2018/2/layout/IconCircleList"/>
    <dgm:cxn modelId="{51B388FD-D095-454E-8449-0CD849E5491C}" type="presParOf" srcId="{EB0D42E9-0948-4E20-B2F9-2F244D07FA14}" destId="{4CCC723E-317C-4BE4-90AE-65CD4EAEE645}" srcOrd="2" destOrd="0" presId="urn:microsoft.com/office/officeart/2018/2/layout/IconCircleList"/>
    <dgm:cxn modelId="{5D1C73E1-E302-4C9F-A01F-AA0394FED0BD}" type="presParOf" srcId="{EB0D42E9-0948-4E20-B2F9-2F244D07FA14}" destId="{84F0DDDE-86C4-40B5-982F-EFFFD8A74A4F}" srcOrd="3" destOrd="0" presId="urn:microsoft.com/office/officeart/2018/2/layout/IconCircleList"/>
    <dgm:cxn modelId="{61DA0B0F-D004-4E5B-8250-7EACBF4C30C8}" type="presParOf" srcId="{55BAFF76-A3A3-4C6B-AAAB-A8D0A5D2A1BD}" destId="{C9BE79BE-E964-4E6B-9B5A-7E81ACE952E7}" srcOrd="3" destOrd="0" presId="urn:microsoft.com/office/officeart/2018/2/layout/IconCircleList"/>
    <dgm:cxn modelId="{58D47C96-D870-4A18-92B5-FBBA93E77BAB}" type="presParOf" srcId="{55BAFF76-A3A3-4C6B-AAAB-A8D0A5D2A1BD}" destId="{6F118E3E-E68D-4830-9046-3C8F9E6B836E}" srcOrd="4" destOrd="0" presId="urn:microsoft.com/office/officeart/2018/2/layout/IconCircleList"/>
    <dgm:cxn modelId="{FD1C240F-FD0D-48C0-A2A3-62E9D008AA8E}" type="presParOf" srcId="{6F118E3E-E68D-4830-9046-3C8F9E6B836E}" destId="{8F4F4CE3-641C-4617-9913-D859C43FD3BA}" srcOrd="0" destOrd="0" presId="urn:microsoft.com/office/officeart/2018/2/layout/IconCircleList"/>
    <dgm:cxn modelId="{5868B584-C79C-4802-94FD-2EC966AB1015}" type="presParOf" srcId="{6F118E3E-E68D-4830-9046-3C8F9E6B836E}" destId="{66E4D6B6-AD56-450E-8FC1-60331AF04DAA}" srcOrd="1" destOrd="0" presId="urn:microsoft.com/office/officeart/2018/2/layout/IconCircleList"/>
    <dgm:cxn modelId="{122747B9-BBBE-4E11-A202-101659FB11AE}" type="presParOf" srcId="{6F118E3E-E68D-4830-9046-3C8F9E6B836E}" destId="{8314E5EA-9B51-480C-B12D-CEDBEB6648EC}" srcOrd="2" destOrd="0" presId="urn:microsoft.com/office/officeart/2018/2/layout/IconCircleList"/>
    <dgm:cxn modelId="{E7B4DFD0-98E8-4F2D-ABCA-3DF03EB0C4A5}" type="presParOf" srcId="{6F118E3E-E68D-4830-9046-3C8F9E6B836E}" destId="{36698EE1-76BD-4179-B092-D3B2DF143CE8}" srcOrd="3" destOrd="0" presId="urn:microsoft.com/office/officeart/2018/2/layout/IconCircleList"/>
    <dgm:cxn modelId="{FF8D8F16-31CB-485C-AB97-F32CDECCBF95}" type="presParOf" srcId="{55BAFF76-A3A3-4C6B-AAAB-A8D0A5D2A1BD}" destId="{8E954936-45E3-4121-AEC8-CF93FCB3909F}" srcOrd="5" destOrd="0" presId="urn:microsoft.com/office/officeart/2018/2/layout/IconCircleList"/>
    <dgm:cxn modelId="{07C8871C-96E1-4A04-90C5-A669F5024A05}" type="presParOf" srcId="{55BAFF76-A3A3-4C6B-AAAB-A8D0A5D2A1BD}" destId="{8E1131AB-38D2-4335-8D53-14FE86C8EE56}" srcOrd="6" destOrd="0" presId="urn:microsoft.com/office/officeart/2018/2/layout/IconCircleList"/>
    <dgm:cxn modelId="{43B9C92B-5F6F-4C1E-92FC-2813533E82A6}" type="presParOf" srcId="{8E1131AB-38D2-4335-8D53-14FE86C8EE56}" destId="{A1CCF53C-CCFD-4DC3-8AEC-70D778AFA98C}" srcOrd="0" destOrd="0" presId="urn:microsoft.com/office/officeart/2018/2/layout/IconCircleList"/>
    <dgm:cxn modelId="{EBA2E845-825C-495A-817A-65D1E6112950}" type="presParOf" srcId="{8E1131AB-38D2-4335-8D53-14FE86C8EE56}" destId="{3A197013-CF6F-4C06-86A1-42206583EAC2}" srcOrd="1" destOrd="0" presId="urn:microsoft.com/office/officeart/2018/2/layout/IconCircleList"/>
    <dgm:cxn modelId="{4D4F9261-4F5E-4E60-8AB8-98A5B6C43504}" type="presParOf" srcId="{8E1131AB-38D2-4335-8D53-14FE86C8EE56}" destId="{2370F8D0-6F54-44F1-9C0C-125B8A768E1D}" srcOrd="2" destOrd="0" presId="urn:microsoft.com/office/officeart/2018/2/layout/IconCircleList"/>
    <dgm:cxn modelId="{EB19C68E-F7D1-4CDA-A87D-F633BA1C6AF1}" type="presParOf" srcId="{8E1131AB-38D2-4335-8D53-14FE86C8EE56}" destId="{576DCE63-D9CF-40C2-B29B-F8B0CE8ED32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233A0-99BD-4DEE-A859-95E988098F51}">
      <dsp:nvSpPr>
        <dsp:cNvPr id="0" name=""/>
        <dsp:cNvSpPr/>
      </dsp:nvSpPr>
      <dsp:spPr>
        <a:xfrm>
          <a:off x="0" y="0"/>
          <a:ext cx="4317428" cy="886968"/>
        </a:xfrm>
        <a:prstGeom prst="roundRect">
          <a:avLst>
            <a:gd name="adj" fmla="val 1000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a:t>Ne bu React Native ?</a:t>
          </a:r>
          <a:endParaRPr lang="en-US" sz="2300" kern="1200"/>
        </a:p>
      </dsp:txBody>
      <dsp:txXfrm>
        <a:off x="25978" y="25978"/>
        <a:ext cx="3256546" cy="835012"/>
      </dsp:txXfrm>
    </dsp:sp>
    <dsp:sp modelId="{C7DFD882-343E-4552-94AF-38D9A9D61F57}">
      <dsp:nvSpPr>
        <dsp:cNvPr id="0" name=""/>
        <dsp:cNvSpPr/>
      </dsp:nvSpPr>
      <dsp:spPr>
        <a:xfrm>
          <a:off x="322405" y="1010158"/>
          <a:ext cx="4317428" cy="886968"/>
        </a:xfrm>
        <a:prstGeom prst="roundRect">
          <a:avLst>
            <a:gd name="adj" fmla="val 1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a:t>React Native için 10 sebebim var.</a:t>
          </a:r>
          <a:endParaRPr lang="en-US" sz="2300" kern="1200"/>
        </a:p>
      </dsp:txBody>
      <dsp:txXfrm>
        <a:off x="348383" y="1036136"/>
        <a:ext cx="3366537" cy="835012"/>
      </dsp:txXfrm>
    </dsp:sp>
    <dsp:sp modelId="{A0D9CF03-1906-4379-8B55-897EA8CC38B5}">
      <dsp:nvSpPr>
        <dsp:cNvPr id="0" name=""/>
        <dsp:cNvSpPr/>
      </dsp:nvSpPr>
      <dsp:spPr>
        <a:xfrm>
          <a:off x="644810" y="2020315"/>
          <a:ext cx="4317428" cy="886968"/>
        </a:xfrm>
        <a:prstGeom prst="roundRect">
          <a:avLst>
            <a:gd name="adj" fmla="val 10000"/>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a:t>React Netive ortam hazırlığı yapalım.</a:t>
          </a:r>
          <a:endParaRPr lang="en-US" sz="2300" kern="1200"/>
        </a:p>
      </dsp:txBody>
      <dsp:txXfrm>
        <a:off x="670788" y="2046293"/>
        <a:ext cx="3366537" cy="835012"/>
      </dsp:txXfrm>
    </dsp:sp>
    <dsp:sp modelId="{FCED8F48-142A-413D-B037-88D174B2F176}">
      <dsp:nvSpPr>
        <dsp:cNvPr id="0" name=""/>
        <dsp:cNvSpPr/>
      </dsp:nvSpPr>
      <dsp:spPr>
        <a:xfrm>
          <a:off x="967216" y="3030474"/>
          <a:ext cx="4317428" cy="886968"/>
        </a:xfrm>
        <a:prstGeom prst="roundRect">
          <a:avLst>
            <a:gd name="adj" fmla="val 10000"/>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a:t>React Native proje ve kod yapısı.</a:t>
          </a:r>
          <a:endParaRPr lang="en-US" sz="2300" kern="1200"/>
        </a:p>
      </dsp:txBody>
      <dsp:txXfrm>
        <a:off x="993194" y="3056452"/>
        <a:ext cx="3366537" cy="835012"/>
      </dsp:txXfrm>
    </dsp:sp>
    <dsp:sp modelId="{9C9B814C-780B-4C8C-9CCB-774A7B7C968D}">
      <dsp:nvSpPr>
        <dsp:cNvPr id="0" name=""/>
        <dsp:cNvSpPr/>
      </dsp:nvSpPr>
      <dsp:spPr>
        <a:xfrm>
          <a:off x="1289621" y="4040631"/>
          <a:ext cx="4317428" cy="886968"/>
        </a:xfrm>
        <a:prstGeom prst="roundRect">
          <a:avLst>
            <a:gd name="adj" fmla="val 10000"/>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3000"/>
                <a:lumMod val="100000"/>
              </a:schemeClr>
            </a:gs>
            <a:gs pos="100000">
              <a:schemeClr val="accent6">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tr-TR" sz="2300" kern="1200"/>
            <a:t>Hadi ufak bir örnek yapalım.</a:t>
          </a:r>
          <a:endParaRPr lang="en-US" sz="2300" kern="1200"/>
        </a:p>
      </dsp:txBody>
      <dsp:txXfrm>
        <a:off x="1315599" y="4066609"/>
        <a:ext cx="3366537" cy="835012"/>
      </dsp:txXfrm>
    </dsp:sp>
    <dsp:sp modelId="{9819E21A-3864-4816-8350-6C4690EB8EB2}">
      <dsp:nvSpPr>
        <dsp:cNvPr id="0" name=""/>
        <dsp:cNvSpPr/>
      </dsp:nvSpPr>
      <dsp:spPr>
        <a:xfrm>
          <a:off x="3740899" y="647979"/>
          <a:ext cx="576529" cy="576529"/>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870618" y="647979"/>
        <a:ext cx="317091" cy="433838"/>
      </dsp:txXfrm>
    </dsp:sp>
    <dsp:sp modelId="{8315F0BA-06B1-4508-B18A-2C99D6C065E9}">
      <dsp:nvSpPr>
        <dsp:cNvPr id="0" name=""/>
        <dsp:cNvSpPr/>
      </dsp:nvSpPr>
      <dsp:spPr>
        <a:xfrm>
          <a:off x="4063304" y="1658137"/>
          <a:ext cx="576529" cy="576529"/>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193023" y="1658137"/>
        <a:ext cx="317091" cy="433838"/>
      </dsp:txXfrm>
    </dsp:sp>
    <dsp:sp modelId="{4EC53DC8-BEA8-4876-9F2A-2BA3A7D8E4BC}">
      <dsp:nvSpPr>
        <dsp:cNvPr id="0" name=""/>
        <dsp:cNvSpPr/>
      </dsp:nvSpPr>
      <dsp:spPr>
        <a:xfrm>
          <a:off x="4385710" y="2653512"/>
          <a:ext cx="576529" cy="576529"/>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515429" y="2653512"/>
        <a:ext cx="317091" cy="433838"/>
      </dsp:txXfrm>
    </dsp:sp>
    <dsp:sp modelId="{E130E151-5BF6-4FDE-8225-6DABD73EAA87}">
      <dsp:nvSpPr>
        <dsp:cNvPr id="0" name=""/>
        <dsp:cNvSpPr/>
      </dsp:nvSpPr>
      <dsp:spPr>
        <a:xfrm>
          <a:off x="4708115" y="3673525"/>
          <a:ext cx="576529" cy="576529"/>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837834" y="3673525"/>
        <a:ext cx="317091" cy="433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69660-A315-4F9C-91BE-E5D2C31C04DD}">
      <dsp:nvSpPr>
        <dsp:cNvPr id="0" name=""/>
        <dsp:cNvSpPr/>
      </dsp:nvSpPr>
      <dsp:spPr>
        <a:xfrm>
          <a:off x="437006" y="44518"/>
          <a:ext cx="1242801" cy="124280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A7D14A-9C34-44B9-B47A-D4FB1F19B010}">
      <dsp:nvSpPr>
        <dsp:cNvPr id="0" name=""/>
        <dsp:cNvSpPr/>
      </dsp:nvSpPr>
      <dsp:spPr>
        <a:xfrm>
          <a:off x="697995" y="305506"/>
          <a:ext cx="720824" cy="7208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377374-8834-4211-BF23-467BDC66FF74}">
      <dsp:nvSpPr>
        <dsp:cNvPr id="0" name=""/>
        <dsp:cNvSpPr/>
      </dsp:nvSpPr>
      <dsp:spPr>
        <a:xfrm>
          <a:off x="1946122" y="44518"/>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tr-TR" sz="1100" kern="1200"/>
            <a:t>Hayır hep iyi değil. Tabiki de her güzelin kötü huyu var. Bunlardan bazıları,</a:t>
          </a:r>
          <a:endParaRPr lang="en-US" sz="1100" kern="1200"/>
        </a:p>
      </dsp:txBody>
      <dsp:txXfrm>
        <a:off x="1946122" y="44518"/>
        <a:ext cx="2929459" cy="1242801"/>
      </dsp:txXfrm>
    </dsp:sp>
    <dsp:sp modelId="{EB0202D2-E899-47EE-963A-64924341339A}">
      <dsp:nvSpPr>
        <dsp:cNvPr id="0" name=""/>
        <dsp:cNvSpPr/>
      </dsp:nvSpPr>
      <dsp:spPr>
        <a:xfrm>
          <a:off x="5386018" y="44518"/>
          <a:ext cx="1242801" cy="124280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3EB4D-83D3-4135-8406-3D9DE0986C9D}">
      <dsp:nvSpPr>
        <dsp:cNvPr id="0" name=""/>
        <dsp:cNvSpPr/>
      </dsp:nvSpPr>
      <dsp:spPr>
        <a:xfrm>
          <a:off x="5647006" y="305506"/>
          <a:ext cx="720824" cy="7208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F0DDDE-86C4-40B5-982F-EFFFD8A74A4F}">
      <dsp:nvSpPr>
        <dsp:cNvPr id="0" name=""/>
        <dsp:cNvSpPr/>
      </dsp:nvSpPr>
      <dsp:spPr>
        <a:xfrm>
          <a:off x="6895133" y="44518"/>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tr-TR" sz="1100" kern="1200"/>
            <a:t>1- Ios geliştirmek için mac makineye veya sanal ortama ihtiyacınız var. Windows veya Linux ortamında build edemezsiniz.</a:t>
          </a:r>
          <a:endParaRPr lang="en-US" sz="1100" kern="1200"/>
        </a:p>
      </dsp:txBody>
      <dsp:txXfrm>
        <a:off x="6895133" y="44518"/>
        <a:ext cx="2929459" cy="1242801"/>
      </dsp:txXfrm>
    </dsp:sp>
    <dsp:sp modelId="{8F4F4CE3-641C-4617-9913-D859C43FD3BA}">
      <dsp:nvSpPr>
        <dsp:cNvPr id="0" name=""/>
        <dsp:cNvSpPr/>
      </dsp:nvSpPr>
      <dsp:spPr>
        <a:xfrm>
          <a:off x="437006" y="1814655"/>
          <a:ext cx="1242801" cy="124280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E4D6B6-AD56-450E-8FC1-60331AF04DAA}">
      <dsp:nvSpPr>
        <dsp:cNvPr id="0" name=""/>
        <dsp:cNvSpPr/>
      </dsp:nvSpPr>
      <dsp:spPr>
        <a:xfrm>
          <a:off x="697995" y="2075643"/>
          <a:ext cx="720824" cy="7208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698EE1-76BD-4179-B092-D3B2DF143CE8}">
      <dsp:nvSpPr>
        <dsp:cNvPr id="0" name=""/>
        <dsp:cNvSpPr/>
      </dsp:nvSpPr>
      <dsp:spPr>
        <a:xfrm>
          <a:off x="1946122" y="1814655"/>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tr-TR" sz="1100" kern="1200"/>
            <a:t>2- Windows ortamında kurulum biraz meziyetli ve sıkıntılar çıkartabiliyor.</a:t>
          </a:r>
          <a:endParaRPr lang="en-US" sz="1100" kern="1200"/>
        </a:p>
      </dsp:txBody>
      <dsp:txXfrm>
        <a:off x="1946122" y="1814655"/>
        <a:ext cx="2929459" cy="1242801"/>
      </dsp:txXfrm>
    </dsp:sp>
    <dsp:sp modelId="{A1CCF53C-CCFD-4DC3-8AEC-70D778AFA98C}">
      <dsp:nvSpPr>
        <dsp:cNvPr id="0" name=""/>
        <dsp:cNvSpPr/>
      </dsp:nvSpPr>
      <dsp:spPr>
        <a:xfrm>
          <a:off x="5386018" y="1814655"/>
          <a:ext cx="1242801" cy="124280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97013-CF6F-4C06-86A1-42206583EAC2}">
      <dsp:nvSpPr>
        <dsp:cNvPr id="0" name=""/>
        <dsp:cNvSpPr/>
      </dsp:nvSpPr>
      <dsp:spPr>
        <a:xfrm>
          <a:off x="5647006" y="2075643"/>
          <a:ext cx="720824" cy="7208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6DCE63-D9CF-40C2-B29B-F8B0CE8ED324}">
      <dsp:nvSpPr>
        <dsp:cNvPr id="0" name=""/>
        <dsp:cNvSpPr/>
      </dsp:nvSpPr>
      <dsp:spPr>
        <a:xfrm>
          <a:off x="6895133" y="1814655"/>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tr-TR" sz="1100" kern="1200"/>
            <a:t>3- Benim için en önemli madde. React Native’ in kendi companentlerini asenkron ve çift yönlü bir köprü kurarak istenilen platformda native bileşenlere çevirdiğinden bahsetmiştik. Maalesef bu işlem cihazın CPU tarafında fazladan güç işlemesine sebep olup, uygulamanın cihazın şarjını daha hızlı tüketmesine neden olmaktadır. Örneğin İnstegram..</a:t>
          </a:r>
          <a:endParaRPr lang="en-US" sz="1100" kern="1200"/>
        </a:p>
      </dsp:txBody>
      <dsp:txXfrm>
        <a:off x="6895133" y="1814655"/>
        <a:ext cx="2929459" cy="12428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F95F4B-07C5-4AE4-BCEE-CCCB68F869F5}" type="datetimeFigureOut">
              <a:rPr lang="tr-TR" smtClean="0"/>
              <a:t>11.09.2019</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558D4-A084-4131-BF1B-D0B5D7FA8663}" type="slidenum">
              <a:rPr lang="tr-TR" smtClean="0"/>
              <a:t>‹#›</a:t>
            </a:fld>
            <a:endParaRPr lang="tr-TR"/>
          </a:p>
        </p:txBody>
      </p:sp>
    </p:spTree>
    <p:extLst>
      <p:ext uri="{BB962C8B-B14F-4D97-AF65-F5344CB8AC3E}">
        <p14:creationId xmlns:p14="http://schemas.microsoft.com/office/powerpoint/2010/main" val="1476035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7" name="Date Placeholder 6"/>
          <p:cNvSpPr>
            <a:spLocks noGrp="1"/>
          </p:cNvSpPr>
          <p:nvPr>
            <p:ph type="dt" sz="half" idx="10"/>
          </p:nvPr>
        </p:nvSpPr>
        <p:spPr/>
        <p:txBody>
          <a:bodyPr/>
          <a:lstStyle/>
          <a:p>
            <a:fld id="{FF7E1E3B-4B2A-4683-AE37-72EAEA814AB8}" type="datetimeFigureOut">
              <a:rPr lang="tr-TR" smtClean="0"/>
              <a:t>11.09.2019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15884156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F7E1E3B-4B2A-4683-AE37-72EAEA814AB8}" type="datetimeFigureOut">
              <a:rPr lang="tr-TR" smtClean="0"/>
              <a:t>11.09.2019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379752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F7E1E3B-4B2A-4683-AE37-72EAEA814AB8}" type="datetimeFigureOut">
              <a:rPr lang="tr-TR" smtClean="0"/>
              <a:t>11.09.2019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275883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FF7E1E3B-4B2A-4683-AE37-72EAEA814AB8}" type="datetimeFigureOut">
              <a:rPr lang="tr-TR" smtClean="0"/>
              <a:t>11.09.2019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2195592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FF7E1E3B-4B2A-4683-AE37-72EAEA814AB8}" type="datetimeFigureOut">
              <a:rPr lang="tr-TR" smtClean="0"/>
              <a:t>11.09.2019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395368763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8" name="Date Placeholder 7"/>
          <p:cNvSpPr>
            <a:spLocks noGrp="1"/>
          </p:cNvSpPr>
          <p:nvPr>
            <p:ph type="dt" sz="half" idx="10"/>
          </p:nvPr>
        </p:nvSpPr>
        <p:spPr/>
        <p:txBody>
          <a:bodyPr/>
          <a:lstStyle/>
          <a:p>
            <a:fld id="{FF7E1E3B-4B2A-4683-AE37-72EAEA814AB8}" type="datetimeFigureOut">
              <a:rPr lang="tr-TR" smtClean="0"/>
              <a:t>11.09.2019</a:t>
            </a:fld>
            <a:endParaRPr lang="tr-TR"/>
          </a:p>
        </p:txBody>
      </p:sp>
      <p:sp>
        <p:nvSpPr>
          <p:cNvPr id="9" name="Footer Placeholder 8"/>
          <p:cNvSpPr>
            <a:spLocks noGrp="1"/>
          </p:cNvSpPr>
          <p:nvPr>
            <p:ph type="ftr" sz="quarter" idx="11"/>
          </p:nvPr>
        </p:nvSpPr>
        <p:spPr/>
        <p:txBody>
          <a:bodyPr/>
          <a:lstStyle/>
          <a:p>
            <a:endParaRPr lang="tr-TR"/>
          </a:p>
        </p:txBody>
      </p:sp>
      <p:sp>
        <p:nvSpPr>
          <p:cNvPr id="10" name="Slide Number Placeholder 9"/>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53167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583436" y="3143250"/>
            <a:ext cx="4270248" cy="259677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FF7E1E3B-4B2A-4683-AE37-72EAEA814AB8}" type="datetimeFigureOut">
              <a:rPr lang="tr-TR" smtClean="0"/>
              <a:t>11.09.2019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87C5F62-8D45-42D6-9B3D-0027A3B23403}" type="slidenum">
              <a:rPr lang="tr-TR" smtClean="0"/>
              <a:t>‹#›</a:t>
            </a:fld>
            <a:endParaRPr lang="tr-TR"/>
          </a:p>
        </p:txBody>
      </p:sp>
      <p:sp>
        <p:nvSpPr>
          <p:cNvPr id="10" name="Title 9"/>
          <p:cNvSpPr>
            <a:spLocks noGrp="1"/>
          </p:cNvSpPr>
          <p:nvPr>
            <p:ph type="title"/>
          </p:nvPr>
        </p:nvSpPr>
        <p:spPr/>
        <p:txBody>
          <a:bodyPr/>
          <a:lstStyle/>
          <a:p>
            <a:r>
              <a:rPr lang="tr-TR"/>
              <a:t>Asıl başlık stilini düzenlemek için tıklayın</a:t>
            </a:r>
            <a:endParaRPr lang="en-US" dirty="0"/>
          </a:p>
        </p:txBody>
      </p:sp>
    </p:spTree>
    <p:extLst>
      <p:ext uri="{BB962C8B-B14F-4D97-AF65-F5344CB8AC3E}">
        <p14:creationId xmlns:p14="http://schemas.microsoft.com/office/powerpoint/2010/main" val="368348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FF7E1E3B-4B2A-4683-AE37-72EAEA814AB8}" type="datetimeFigureOut">
              <a:rPr lang="tr-TR" smtClean="0"/>
              <a:t>11.09.2019</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282192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E1E3B-4B2A-4683-AE37-72EAEA814AB8}" type="datetimeFigureOut">
              <a:rPr lang="tr-TR" smtClean="0"/>
              <a:t>11.09.2019</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816175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9" name="Date Placeholder 8"/>
          <p:cNvSpPr>
            <a:spLocks noGrp="1"/>
          </p:cNvSpPr>
          <p:nvPr>
            <p:ph type="dt" sz="half" idx="10"/>
          </p:nvPr>
        </p:nvSpPr>
        <p:spPr/>
        <p:txBody>
          <a:bodyPr/>
          <a:lstStyle/>
          <a:p>
            <a:fld id="{FF7E1E3B-4B2A-4683-AE37-72EAEA814AB8}" type="datetimeFigureOut">
              <a:rPr lang="tr-TR" smtClean="0"/>
              <a:t>11.09.2019</a:t>
            </a:fld>
            <a:endParaRPr lang="tr-T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tr-TR"/>
          </a:p>
        </p:txBody>
      </p:sp>
      <p:sp>
        <p:nvSpPr>
          <p:cNvPr id="11" name="Slide Number Placeholder 10"/>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14486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F7E1E3B-4B2A-4683-AE37-72EAEA814AB8}" type="datetimeFigureOut">
              <a:rPr lang="tr-TR" smtClean="0"/>
              <a:t>11.09.2019</a:t>
            </a:fld>
            <a:endParaRPr lang="tr-T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tr-TR"/>
          </a:p>
        </p:txBody>
      </p:sp>
      <p:sp>
        <p:nvSpPr>
          <p:cNvPr id="10" name="Slide Number Placeholder 9"/>
          <p:cNvSpPr>
            <a:spLocks noGrp="1"/>
          </p:cNvSpPr>
          <p:nvPr>
            <p:ph type="sldNum" sz="quarter" idx="12"/>
          </p:nvPr>
        </p:nvSpPr>
        <p:spPr/>
        <p:txBody>
          <a:bodyPr/>
          <a:lstStyle/>
          <a:p>
            <a:fld id="{287C5F62-8D45-42D6-9B3D-0027A3B23403}" type="slidenum">
              <a:rPr lang="tr-TR" smtClean="0"/>
              <a:t>‹#›</a:t>
            </a:fld>
            <a:endParaRPr lang="tr-TR"/>
          </a:p>
        </p:txBody>
      </p:sp>
    </p:spTree>
    <p:extLst>
      <p:ext uri="{BB962C8B-B14F-4D97-AF65-F5344CB8AC3E}">
        <p14:creationId xmlns:p14="http://schemas.microsoft.com/office/powerpoint/2010/main" val="3556470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F7E1E3B-4B2A-4683-AE37-72EAEA814AB8}" type="datetimeFigureOut">
              <a:rPr lang="tr-TR" smtClean="0"/>
              <a:t>11.09.2019</a:t>
            </a:fld>
            <a:endParaRPr lang="tr-T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tr-T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87C5F62-8D45-42D6-9B3D-0027A3B23403}" type="slidenum">
              <a:rPr lang="tr-TR" smtClean="0"/>
              <a:t>‹#›</a:t>
            </a:fld>
            <a:endParaRPr lang="tr-TR"/>
          </a:p>
        </p:txBody>
      </p:sp>
    </p:spTree>
    <p:extLst>
      <p:ext uri="{BB962C8B-B14F-4D97-AF65-F5344CB8AC3E}">
        <p14:creationId xmlns:p14="http://schemas.microsoft.com/office/powerpoint/2010/main" val="157305305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android.com/studio/index.html" TargetMode="External"/><Relationship Id="rId2" Type="http://schemas.openxmlformats.org/officeDocument/2006/relationships/hyperlink" Target="https://chocolatey.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facebook.github.io/watchman/" TargetMode="External"/><Relationship Id="rId2" Type="http://schemas.openxmlformats.org/officeDocument/2006/relationships/hyperlink" Target="https://buckbuild.com/"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facebook.github.io/react-native/docs/flexbox"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226BF678-75A4-4DCA-B4BB-BA4305E14B2F}"/>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9091"/>
          <a:stretch/>
        </p:blipFill>
        <p:spPr>
          <a:xfrm>
            <a:off x="20" y="10"/>
            <a:ext cx="12191980" cy="6857990"/>
          </a:xfrm>
          <a:prstGeom prst="rect">
            <a:avLst/>
          </a:prstGeom>
        </p:spPr>
      </p:pic>
      <p:sp>
        <p:nvSpPr>
          <p:cNvPr id="5" name="Unvan 4">
            <a:extLst>
              <a:ext uri="{FF2B5EF4-FFF2-40B4-BE49-F238E27FC236}">
                <a16:creationId xmlns:a16="http://schemas.microsoft.com/office/drawing/2014/main" id="{17C14AB9-7026-4320-9C41-026CCA71868A}"/>
              </a:ext>
            </a:extLst>
          </p:cNvPr>
          <p:cNvSpPr>
            <a:spLocks noGrp="1"/>
          </p:cNvSpPr>
          <p:nvPr>
            <p:ph type="ctr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tr-TR" sz="2400" kern="1200" cap="all" spc="200" baseline="0" dirty="0">
                <a:solidFill>
                  <a:srgbClr val="92D050"/>
                </a:solidFill>
                <a:latin typeface="+mj-lt"/>
                <a:ea typeface="+mj-ea"/>
                <a:cs typeface="+mj-cs"/>
              </a:rPr>
              <a:t>REACT</a:t>
            </a:r>
            <a:r>
              <a:rPr lang="tr-TR" sz="2400" kern="1200" cap="all" spc="200" baseline="0" dirty="0">
                <a:solidFill>
                  <a:srgbClr val="FFFFFF"/>
                </a:solidFill>
                <a:latin typeface="+mj-lt"/>
                <a:ea typeface="+mj-ea"/>
                <a:cs typeface="+mj-cs"/>
              </a:rPr>
              <a:t> </a:t>
            </a:r>
            <a:r>
              <a:rPr lang="tr-TR" sz="2400" kern="1200" cap="all" spc="200" baseline="0" dirty="0">
                <a:solidFill>
                  <a:srgbClr val="FFC000"/>
                </a:solidFill>
                <a:latin typeface="+mj-lt"/>
                <a:ea typeface="+mj-ea"/>
                <a:cs typeface="+mj-cs"/>
              </a:rPr>
              <a:t>NATIVE</a:t>
            </a:r>
            <a:endParaRPr lang="en-US" sz="2400" kern="1200" cap="all" spc="200" baseline="0" dirty="0">
              <a:solidFill>
                <a:srgbClr val="FFC000"/>
              </a:solidFill>
              <a:latin typeface="+mj-lt"/>
              <a:ea typeface="+mj-ea"/>
              <a:cs typeface="+mj-cs"/>
            </a:endParaRPr>
          </a:p>
        </p:txBody>
      </p:sp>
      <p:sp>
        <p:nvSpPr>
          <p:cNvPr id="16" name="Rectangle 11">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ikdörtgen 8">
            <a:extLst>
              <a:ext uri="{FF2B5EF4-FFF2-40B4-BE49-F238E27FC236}">
                <a16:creationId xmlns:a16="http://schemas.microsoft.com/office/drawing/2014/main" id="{ABD6E9B0-A0AB-4561-90FD-F3710CBDA734}"/>
              </a:ext>
            </a:extLst>
          </p:cNvPr>
          <p:cNvSpPr/>
          <p:nvPr/>
        </p:nvSpPr>
        <p:spPr>
          <a:xfrm>
            <a:off x="9960864" y="3145872"/>
            <a:ext cx="684765" cy="469783"/>
          </a:xfrm>
          <a:prstGeom prst="rect">
            <a:avLst/>
          </a:prstGeom>
          <a:solidFill>
            <a:srgbClr val="61DAFB"/>
          </a:solidFill>
          <a:ln>
            <a:solidFill>
              <a:srgbClr val="61D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21150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4672" y="2449323"/>
            <a:ext cx="4492932" cy="3758529"/>
          </a:xfrm>
        </p:spPr>
        <p:txBody>
          <a:bodyPr>
            <a:normAutofit/>
          </a:bodyPr>
          <a:lstStyle/>
          <a:p>
            <a:pPr marL="0" indent="0">
              <a:lnSpc>
                <a:spcPct val="90000"/>
              </a:lnSpc>
              <a:buNone/>
            </a:pPr>
            <a:r>
              <a:rPr lang="tr-TR" sz="1600" dirty="0"/>
              <a:t>  </a:t>
            </a:r>
            <a:r>
              <a:rPr lang="tr-TR" sz="1600" dirty="0" err="1"/>
              <a:t>Learn</a:t>
            </a:r>
            <a:r>
              <a:rPr lang="tr-TR" sz="1600" dirty="0"/>
              <a:t> </a:t>
            </a:r>
            <a:r>
              <a:rPr lang="tr-TR" sz="1600" dirty="0" err="1"/>
              <a:t>Once</a:t>
            </a:r>
            <a:r>
              <a:rPr lang="tr-TR" sz="1600" dirty="0"/>
              <a:t>, Write </a:t>
            </a:r>
            <a:r>
              <a:rPr lang="tr-TR" sz="1600" dirty="0" err="1"/>
              <a:t>Everywhere</a:t>
            </a:r>
            <a:r>
              <a:rPr lang="tr-TR" sz="1600" dirty="0"/>
              <a:t> </a:t>
            </a:r>
            <a:r>
              <a:rPr lang="tr-TR" sz="1600" dirty="0" err="1"/>
              <a:t>React</a:t>
            </a:r>
            <a:r>
              <a:rPr lang="tr-TR" sz="1600" dirty="0"/>
              <a:t> </a:t>
            </a:r>
            <a:r>
              <a:rPr lang="tr-TR" sz="1600" dirty="0" err="1"/>
              <a:t>Native</a:t>
            </a:r>
            <a:r>
              <a:rPr lang="tr-TR" sz="1600" dirty="0"/>
              <a:t> sloganıdır.</a:t>
            </a:r>
          </a:p>
          <a:p>
            <a:pPr marL="0" indent="0">
              <a:lnSpc>
                <a:spcPct val="90000"/>
              </a:lnSpc>
              <a:buNone/>
            </a:pPr>
            <a:r>
              <a:rPr lang="tr-TR" sz="1600" dirty="0"/>
              <a:t>  </a:t>
            </a:r>
            <a:r>
              <a:rPr lang="tr-TR" sz="1600" dirty="0" err="1"/>
              <a:t>React</a:t>
            </a:r>
            <a:r>
              <a:rPr lang="tr-TR" sz="1600" dirty="0"/>
              <a:t> </a:t>
            </a:r>
            <a:r>
              <a:rPr lang="tr-TR" sz="1600" dirty="0" err="1"/>
              <a:t>Native</a:t>
            </a:r>
            <a:r>
              <a:rPr lang="tr-TR" sz="1600" dirty="0"/>
              <a:t> yapısını öğrendikten sonra </a:t>
            </a:r>
            <a:r>
              <a:rPr lang="tr-TR" sz="1600" dirty="0" err="1"/>
              <a:t>Android</a:t>
            </a:r>
            <a:r>
              <a:rPr lang="tr-TR" sz="1600" dirty="0"/>
              <a:t>, IOS ve WINDOWS platformlarında mobile </a:t>
            </a:r>
            <a:r>
              <a:rPr lang="tr-TR" sz="1600" dirty="0" err="1"/>
              <a:t>uygalama</a:t>
            </a:r>
            <a:r>
              <a:rPr lang="tr-TR" sz="1600" dirty="0"/>
              <a:t> yazabilir ve bu uygulamaların </a:t>
            </a:r>
            <a:r>
              <a:rPr lang="tr-TR" sz="1600" dirty="0" err="1"/>
              <a:t>native</a:t>
            </a:r>
            <a:r>
              <a:rPr lang="tr-TR" sz="1600" dirty="0"/>
              <a:t> çıktılarını alıp mağazalara yükleyebiliriz.</a:t>
            </a:r>
          </a:p>
        </p:txBody>
      </p:sp>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a:bodyPr>
          <a:lstStyle/>
          <a:p>
            <a:r>
              <a:rPr lang="tr-TR" dirty="0"/>
              <a:t>6- Platform Desteği</a:t>
            </a:r>
          </a:p>
        </p:txBody>
      </p:sp>
      <p:pic>
        <p:nvPicPr>
          <p:cNvPr id="5" name="Resim 4">
            <a:extLst>
              <a:ext uri="{FF2B5EF4-FFF2-40B4-BE49-F238E27FC236}">
                <a16:creationId xmlns:a16="http://schemas.microsoft.com/office/drawing/2014/main" id="{0B4214D5-7EC1-44C2-A3FC-46F125891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64692"/>
            <a:ext cx="4762500" cy="4762500"/>
          </a:xfrm>
          <a:prstGeom prst="rect">
            <a:avLst/>
          </a:prstGeom>
        </p:spPr>
      </p:pic>
    </p:spTree>
    <p:extLst>
      <p:ext uri="{BB962C8B-B14F-4D97-AF65-F5344CB8AC3E}">
        <p14:creationId xmlns:p14="http://schemas.microsoft.com/office/powerpoint/2010/main" val="1920366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4672" y="2440934"/>
            <a:ext cx="4492932" cy="3758529"/>
          </a:xfrm>
        </p:spPr>
        <p:txBody>
          <a:bodyPr>
            <a:normAutofit/>
          </a:bodyPr>
          <a:lstStyle/>
          <a:p>
            <a:pPr marL="0" indent="0">
              <a:lnSpc>
                <a:spcPct val="90000"/>
              </a:lnSpc>
              <a:buNone/>
            </a:pPr>
            <a:r>
              <a:rPr lang="tr-TR" sz="1600" dirty="0"/>
              <a:t>  </a:t>
            </a:r>
            <a:r>
              <a:rPr lang="tr-TR" sz="1600" dirty="0" err="1"/>
              <a:t>Native</a:t>
            </a:r>
            <a:r>
              <a:rPr lang="tr-TR" sz="1600" dirty="0"/>
              <a:t> teknolojileri devamlı gelişiyor ve yenileniyor. </a:t>
            </a:r>
            <a:r>
              <a:rPr lang="tr-TR" sz="1600" dirty="0" err="1"/>
              <a:t>React</a:t>
            </a:r>
            <a:r>
              <a:rPr lang="tr-TR" sz="1600" dirty="0"/>
              <a:t> </a:t>
            </a:r>
            <a:r>
              <a:rPr lang="tr-TR" sz="1600" dirty="0" err="1"/>
              <a:t>Native</a:t>
            </a:r>
            <a:r>
              <a:rPr lang="tr-TR" sz="1600" dirty="0"/>
              <a:t> </a:t>
            </a:r>
            <a:r>
              <a:rPr lang="tr-TR" sz="1600" dirty="0" err="1"/>
              <a:t>Core</a:t>
            </a:r>
            <a:r>
              <a:rPr lang="tr-TR" sz="1600" dirty="0"/>
              <a:t> üzerinde ihtiyacımız olan bu yenilikleri her zaman bulamayabiliriz. Ancak bu durum bizim bu yapıları kullanamayacağımız anlamına gelmiyor. </a:t>
            </a:r>
            <a:r>
              <a:rPr lang="tr-TR" sz="1600" dirty="0" err="1"/>
              <a:t>Native</a:t>
            </a:r>
            <a:r>
              <a:rPr lang="tr-TR" sz="1600" dirty="0"/>
              <a:t> tarafta geliştirme yapıp bu geliştirmeyi </a:t>
            </a:r>
            <a:r>
              <a:rPr lang="tr-TR" sz="1600" dirty="0" err="1"/>
              <a:t>React</a:t>
            </a:r>
            <a:r>
              <a:rPr lang="tr-TR" sz="1600" dirty="0"/>
              <a:t> </a:t>
            </a:r>
            <a:r>
              <a:rPr lang="tr-TR" sz="1600" dirty="0" err="1"/>
              <a:t>Native</a:t>
            </a:r>
            <a:r>
              <a:rPr lang="tr-TR" sz="1600" dirty="0"/>
              <a:t> ile bağlayabiliriz. Hatta bu </a:t>
            </a:r>
            <a:r>
              <a:rPr lang="tr-TR" sz="1600" dirty="0" err="1"/>
              <a:t>geliştirmeti</a:t>
            </a:r>
            <a:r>
              <a:rPr lang="tr-TR" sz="1600" dirty="0"/>
              <a:t> bir </a:t>
            </a:r>
            <a:r>
              <a:rPr lang="tr-TR" sz="1600" dirty="0" err="1"/>
              <a:t>component</a:t>
            </a:r>
            <a:r>
              <a:rPr lang="tr-TR" sz="1600" dirty="0"/>
              <a:t> haline getirip tekrar tekrar </a:t>
            </a:r>
            <a:r>
              <a:rPr lang="tr-TR" sz="1600" dirty="0" err="1"/>
              <a:t>kullanabilirz</a:t>
            </a:r>
            <a:r>
              <a:rPr lang="tr-TR" sz="1600" dirty="0"/>
              <a:t>.</a:t>
            </a:r>
          </a:p>
        </p:txBody>
      </p:sp>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a:bodyPr>
          <a:lstStyle/>
          <a:p>
            <a:r>
              <a:rPr lang="tr-TR" dirty="0"/>
              <a:t>7- </a:t>
            </a:r>
            <a:r>
              <a:rPr lang="tr-TR" dirty="0" err="1"/>
              <a:t>React</a:t>
            </a:r>
            <a:r>
              <a:rPr lang="tr-TR" dirty="0"/>
              <a:t> </a:t>
            </a:r>
            <a:r>
              <a:rPr lang="tr-TR" dirty="0" err="1"/>
              <a:t>Native</a:t>
            </a:r>
            <a:r>
              <a:rPr lang="tr-TR" dirty="0"/>
              <a:t> ile durmak yok</a:t>
            </a:r>
          </a:p>
        </p:txBody>
      </p:sp>
      <p:pic>
        <p:nvPicPr>
          <p:cNvPr id="4" name="Resim 3">
            <a:extLst>
              <a:ext uri="{FF2B5EF4-FFF2-40B4-BE49-F238E27FC236}">
                <a16:creationId xmlns:a16="http://schemas.microsoft.com/office/drawing/2014/main" id="{A1878112-6722-4AF2-9479-91F869ED6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70502"/>
            <a:ext cx="4572000" cy="2571750"/>
          </a:xfrm>
          <a:prstGeom prst="rect">
            <a:avLst/>
          </a:prstGeom>
        </p:spPr>
      </p:pic>
    </p:spTree>
    <p:extLst>
      <p:ext uri="{BB962C8B-B14F-4D97-AF65-F5344CB8AC3E}">
        <p14:creationId xmlns:p14="http://schemas.microsoft.com/office/powerpoint/2010/main" val="284729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788546" y="2621430"/>
            <a:ext cx="4492932" cy="3758529"/>
          </a:xfrm>
        </p:spPr>
        <p:txBody>
          <a:bodyPr>
            <a:normAutofit/>
          </a:bodyPr>
          <a:lstStyle/>
          <a:p>
            <a:pPr marL="0" indent="0">
              <a:lnSpc>
                <a:spcPct val="90000"/>
              </a:lnSpc>
              <a:buNone/>
            </a:pPr>
            <a:r>
              <a:rPr lang="tr-TR" sz="1600" dirty="0"/>
              <a:t>  Elinizde hali hazırda var olan </a:t>
            </a:r>
            <a:r>
              <a:rPr lang="tr-TR" sz="1600" dirty="0" err="1"/>
              <a:t>native</a:t>
            </a:r>
            <a:r>
              <a:rPr lang="tr-TR" sz="1600" dirty="0"/>
              <a:t> uygulamanızı </a:t>
            </a:r>
            <a:r>
              <a:rPr lang="tr-TR" sz="1600" dirty="0" err="1"/>
              <a:t>React</a:t>
            </a:r>
            <a:r>
              <a:rPr lang="tr-TR" sz="1600" dirty="0"/>
              <a:t> </a:t>
            </a:r>
            <a:r>
              <a:rPr lang="tr-TR" sz="1600" dirty="0" err="1"/>
              <a:t>Native</a:t>
            </a:r>
            <a:r>
              <a:rPr lang="tr-TR" sz="1600" dirty="0"/>
              <a:t>’ e geçirmeyi risk olarak görebilirsiniz. Fakat </a:t>
            </a:r>
            <a:r>
              <a:rPr lang="tr-TR" sz="1600" dirty="0" err="1"/>
              <a:t>React</a:t>
            </a:r>
            <a:r>
              <a:rPr lang="tr-TR" sz="1600" dirty="0"/>
              <a:t> </a:t>
            </a:r>
            <a:r>
              <a:rPr lang="tr-TR" sz="1600" dirty="0" err="1"/>
              <a:t>Native</a:t>
            </a:r>
            <a:r>
              <a:rPr lang="tr-TR" sz="1600" dirty="0"/>
              <a:t> gerçekten </a:t>
            </a:r>
            <a:r>
              <a:rPr lang="tr-TR" sz="1600" dirty="0" err="1"/>
              <a:t>native</a:t>
            </a:r>
            <a:r>
              <a:rPr lang="tr-TR" sz="1600" dirty="0"/>
              <a:t> çıktı verdiği için dilerseniz uygulamanızın sadece belirli kısımlarını </a:t>
            </a:r>
            <a:r>
              <a:rPr lang="tr-TR" sz="1600" dirty="0" err="1"/>
              <a:t>react</a:t>
            </a:r>
            <a:r>
              <a:rPr lang="tr-TR" sz="1600" dirty="0"/>
              <a:t> </a:t>
            </a:r>
            <a:r>
              <a:rPr lang="tr-TR" sz="1600" dirty="0" err="1"/>
              <a:t>native</a:t>
            </a:r>
            <a:r>
              <a:rPr lang="tr-TR" sz="1600" dirty="0"/>
              <a:t> ile yazıp test edebilirsiniz.</a:t>
            </a:r>
          </a:p>
        </p:txBody>
      </p:sp>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392614"/>
          </a:xfrm>
        </p:spPr>
        <p:txBody>
          <a:bodyPr>
            <a:normAutofit fontScale="90000"/>
          </a:bodyPr>
          <a:lstStyle/>
          <a:p>
            <a:r>
              <a:rPr lang="tr-TR" dirty="0"/>
              <a:t>8- </a:t>
            </a:r>
            <a:r>
              <a:rPr lang="tr-TR" dirty="0" err="1"/>
              <a:t>Natıve</a:t>
            </a:r>
            <a:r>
              <a:rPr lang="tr-TR" dirty="0"/>
              <a:t> uygulamanızı yeniden yazmak zorunda değilsiniz.</a:t>
            </a:r>
          </a:p>
        </p:txBody>
      </p:sp>
      <p:pic>
        <p:nvPicPr>
          <p:cNvPr id="5" name="Resim 4">
            <a:extLst>
              <a:ext uri="{FF2B5EF4-FFF2-40B4-BE49-F238E27FC236}">
                <a16:creationId xmlns:a16="http://schemas.microsoft.com/office/drawing/2014/main" id="{F9EE7A8F-7254-49A6-A793-2A1E5277A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64692"/>
            <a:ext cx="3810000" cy="2381250"/>
          </a:xfrm>
          <a:prstGeom prst="rect">
            <a:avLst/>
          </a:prstGeom>
        </p:spPr>
      </p:pic>
    </p:spTree>
    <p:extLst>
      <p:ext uri="{BB962C8B-B14F-4D97-AF65-F5344CB8AC3E}">
        <p14:creationId xmlns:p14="http://schemas.microsoft.com/office/powerpoint/2010/main" val="65266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2231136" y="964692"/>
            <a:ext cx="7729728" cy="1188720"/>
          </a:xfrm>
        </p:spPr>
        <p:txBody>
          <a:bodyPr>
            <a:normAutofit/>
          </a:bodyPr>
          <a:lstStyle/>
          <a:p>
            <a:r>
              <a:rPr lang="tr-TR" dirty="0"/>
              <a:t>9-Flexbox</a:t>
            </a:r>
          </a:p>
        </p:txBody>
      </p:sp>
      <p:sp>
        <p:nvSpPr>
          <p:cNvPr id="12" name="Rectangle 11">
            <a:extLst>
              <a:ext uri="{FF2B5EF4-FFF2-40B4-BE49-F238E27FC236}">
                <a16:creationId xmlns:a16="http://schemas.microsoft.com/office/drawing/2014/main" id="{0D1A5C8B-6290-4941-8FC7-FB8DD5780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9449" y="2743200"/>
            <a:ext cx="3622548" cy="299682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9AE4DFF-63B8-4D65-BC90-0E2DA2273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4803" y="2906589"/>
            <a:ext cx="3291840" cy="26700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CD4A55D2-AE34-4734-A11C-40D259CF8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395" y="3908314"/>
            <a:ext cx="2962656" cy="666597"/>
          </a:xfrm>
          <a:prstGeom prst="rect">
            <a:avLst/>
          </a:prstGeom>
        </p:spPr>
      </p:pic>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6333423" y="2638044"/>
            <a:ext cx="3618297" cy="3101983"/>
          </a:xfrm>
        </p:spPr>
        <p:txBody>
          <a:bodyPr>
            <a:normAutofit/>
          </a:bodyPr>
          <a:lstStyle/>
          <a:p>
            <a:pPr marL="0" indent="0">
              <a:lnSpc>
                <a:spcPct val="90000"/>
              </a:lnSpc>
              <a:buNone/>
            </a:pPr>
            <a:r>
              <a:rPr lang="tr-TR" dirty="0"/>
              <a:t>  Mobile uygulama ve web geliştiricilerinin farklı cihazlar için UI’ </a:t>
            </a:r>
            <a:r>
              <a:rPr lang="tr-TR" dirty="0" err="1"/>
              <a:t>nı</a:t>
            </a:r>
            <a:r>
              <a:rPr lang="tr-TR" dirty="0"/>
              <a:t> optimize etmesi gerekmektedir. Tablet, telefon ve bunların farklı ekran tipleri geliştiriciler için çok fazla efor sebebi. </a:t>
            </a:r>
            <a:r>
              <a:rPr lang="tr-TR" dirty="0" err="1"/>
              <a:t>Flexbox</a:t>
            </a:r>
            <a:r>
              <a:rPr lang="tr-TR" dirty="0"/>
              <a:t> ise özellikle web tarafında öne çıkmaya başlayan </a:t>
            </a:r>
            <a:r>
              <a:rPr lang="tr-TR" dirty="0" err="1"/>
              <a:t>Flexbox</a:t>
            </a:r>
            <a:r>
              <a:rPr lang="tr-TR" dirty="0"/>
              <a:t> </a:t>
            </a:r>
            <a:r>
              <a:rPr lang="tr-TR" dirty="0" err="1"/>
              <a:t>Loyout</a:t>
            </a:r>
            <a:r>
              <a:rPr lang="tr-TR" dirty="0"/>
              <a:t> sisteminin </a:t>
            </a:r>
            <a:r>
              <a:rPr lang="tr-TR" dirty="0" err="1"/>
              <a:t>React</a:t>
            </a:r>
            <a:r>
              <a:rPr lang="tr-TR" dirty="0"/>
              <a:t> tarafındaki </a:t>
            </a:r>
            <a:r>
              <a:rPr lang="tr-TR" dirty="0" err="1"/>
              <a:t>implementasyonudur</a:t>
            </a:r>
            <a:r>
              <a:rPr lang="tr-TR" dirty="0"/>
              <a:t>. Ekran bağımsız olarak UI geliştirmenize izin verir.</a:t>
            </a:r>
          </a:p>
        </p:txBody>
      </p:sp>
    </p:spTree>
    <p:extLst>
      <p:ext uri="{BB962C8B-B14F-4D97-AF65-F5344CB8AC3E}">
        <p14:creationId xmlns:p14="http://schemas.microsoft.com/office/powerpoint/2010/main" val="1884056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5894832" cy="1188720"/>
          </a:xfrm>
        </p:spPr>
        <p:txBody>
          <a:bodyPr>
            <a:normAutofit/>
          </a:bodyPr>
          <a:lstStyle/>
          <a:p>
            <a:r>
              <a:rPr lang="tr-TR"/>
              <a:t>10- Öğrenmesi ÇOK KOLAY</a:t>
            </a:r>
            <a:endParaRPr lang="tr-TR" dirty="0"/>
          </a:p>
        </p:txBody>
      </p:sp>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3243" y="2638044"/>
            <a:ext cx="5963317" cy="3263206"/>
          </a:xfrm>
        </p:spPr>
        <p:txBody>
          <a:bodyPr>
            <a:normAutofit/>
          </a:bodyPr>
          <a:lstStyle/>
          <a:p>
            <a:pPr marL="0" indent="0">
              <a:buNone/>
            </a:pPr>
            <a:r>
              <a:rPr lang="tr-TR"/>
              <a:t>  React Native’in atası olan ReactJS, ilk çıktığında insanların kafalarında en büyük problem syntax’ıydı. JSX syntax’ı template olarak yıllarca HTML kullanmış Front-end geliştiricileri korkutmuştu. Ancak zamanla aslında ne kadar kolay olduğunu görüldü. Bunun yanında, Native uygulama geliştirmeye kıyasla RN öğrenmek oldukça basittir. Ve büyük bir community’si olması sebebiyle pek çok kitap ve tutorial bularak yola koyulabilirsiniz.</a:t>
            </a:r>
          </a:p>
        </p:txBody>
      </p:sp>
      <p:sp>
        <p:nvSpPr>
          <p:cNvPr id="16" name="Rectangle 11">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3">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A23C6EE0-BB8E-40D5-A63E-8054B9B45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890" y="1768763"/>
            <a:ext cx="3328416" cy="3328416"/>
          </a:xfrm>
          <a:prstGeom prst="rect">
            <a:avLst/>
          </a:prstGeom>
        </p:spPr>
      </p:pic>
    </p:spTree>
    <p:extLst>
      <p:ext uri="{BB962C8B-B14F-4D97-AF65-F5344CB8AC3E}">
        <p14:creationId xmlns:p14="http://schemas.microsoft.com/office/powerpoint/2010/main" val="958267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706C982-C120-485C-ADA6-335141E9BA24}"/>
              </a:ext>
            </a:extLst>
          </p:cNvPr>
          <p:cNvSpPr>
            <a:spLocks noGrp="1"/>
          </p:cNvSpPr>
          <p:nvPr>
            <p:ph type="title"/>
          </p:nvPr>
        </p:nvSpPr>
        <p:spPr>
          <a:xfrm>
            <a:off x="2231136" y="964692"/>
            <a:ext cx="7729728" cy="1188720"/>
          </a:xfrm>
        </p:spPr>
        <p:txBody>
          <a:bodyPr>
            <a:normAutofit/>
          </a:bodyPr>
          <a:lstStyle/>
          <a:p>
            <a:r>
              <a:rPr lang="tr-TR"/>
              <a:t>Hep mi İYİ bu react natıve</a:t>
            </a:r>
            <a:endParaRPr lang="tr-TR" dirty="0"/>
          </a:p>
        </p:txBody>
      </p:sp>
      <p:graphicFrame>
        <p:nvGraphicFramePr>
          <p:cNvPr id="5" name="İçerik Yer Tutucusu 2">
            <a:extLst>
              <a:ext uri="{FF2B5EF4-FFF2-40B4-BE49-F238E27FC236}">
                <a16:creationId xmlns:a16="http://schemas.microsoft.com/office/drawing/2014/main" id="{C73960E6-EDCB-472B-9CF1-7117E5D942EF}"/>
              </a:ext>
            </a:extLst>
          </p:cNvPr>
          <p:cNvGraphicFramePr>
            <a:graphicFrameLocks noGrp="1"/>
          </p:cNvGraphicFramePr>
          <p:nvPr>
            <p:ph idx="1"/>
            <p:extLst>
              <p:ext uri="{D42A27DB-BD31-4B8C-83A1-F6EECF244321}">
                <p14:modId xmlns:p14="http://schemas.microsoft.com/office/powerpoint/2010/main" val="3214206685"/>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3656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9281A87D-FD8B-45D9-8E38-2B1357512047}"/>
              </a:ext>
            </a:extLst>
          </p:cNvPr>
          <p:cNvSpPr>
            <a:spLocks noGrp="1"/>
          </p:cNvSpPr>
          <p:nvPr>
            <p:ph type="title"/>
          </p:nvPr>
        </p:nvSpPr>
        <p:spPr>
          <a:xfrm>
            <a:off x="2231136" y="467418"/>
            <a:ext cx="7729728" cy="1188720"/>
          </a:xfrm>
          <a:solidFill>
            <a:srgbClr val="FFFFFF"/>
          </a:solidFill>
        </p:spPr>
        <p:txBody>
          <a:bodyPr>
            <a:normAutofit/>
          </a:bodyPr>
          <a:lstStyle/>
          <a:p>
            <a:r>
              <a:rPr lang="tr-TR" dirty="0" err="1"/>
              <a:t>React</a:t>
            </a:r>
            <a:r>
              <a:rPr lang="tr-TR" dirty="0"/>
              <a:t> </a:t>
            </a:r>
            <a:r>
              <a:rPr lang="tr-TR" dirty="0" err="1"/>
              <a:t>Native</a:t>
            </a:r>
            <a:r>
              <a:rPr lang="tr-TR" dirty="0"/>
              <a:t> KURULUMU</a:t>
            </a:r>
          </a:p>
        </p:txBody>
      </p:sp>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1706062" y="2291262"/>
            <a:ext cx="8779512" cy="2879256"/>
          </a:xfrm>
        </p:spPr>
        <p:txBody>
          <a:bodyPr>
            <a:normAutofit fontScale="92500" lnSpcReduction="10000"/>
          </a:bodyPr>
          <a:lstStyle/>
          <a:p>
            <a:pPr marL="0" indent="0">
              <a:lnSpc>
                <a:spcPct val="90000"/>
              </a:lnSpc>
              <a:buNone/>
            </a:pPr>
            <a:r>
              <a:rPr lang="tr-TR" sz="1300" dirty="0">
                <a:solidFill>
                  <a:srgbClr val="404040"/>
                </a:solidFill>
              </a:rPr>
              <a:t>Windows üzerinde </a:t>
            </a:r>
            <a:r>
              <a:rPr lang="tr-TR" sz="1300" dirty="0" err="1">
                <a:solidFill>
                  <a:srgbClr val="404040"/>
                </a:solidFill>
              </a:rPr>
              <a:t>React</a:t>
            </a:r>
            <a:r>
              <a:rPr lang="tr-TR" sz="1300" dirty="0">
                <a:solidFill>
                  <a:srgbClr val="404040"/>
                </a:solidFill>
              </a:rPr>
              <a:t> </a:t>
            </a:r>
            <a:r>
              <a:rPr lang="tr-TR" sz="1300" dirty="0" err="1">
                <a:solidFill>
                  <a:srgbClr val="404040"/>
                </a:solidFill>
              </a:rPr>
              <a:t>Native</a:t>
            </a:r>
            <a:r>
              <a:rPr lang="tr-TR" sz="1300" dirty="0">
                <a:solidFill>
                  <a:srgbClr val="404040"/>
                </a:solidFill>
              </a:rPr>
              <a:t> çalıştırmak için gereklilikleri yüklemek biraz uzun ve sıkıcı olabiliyor. Bu adımlardan tek tek bahsedelim.</a:t>
            </a:r>
          </a:p>
          <a:p>
            <a:pPr marL="0" indent="0">
              <a:lnSpc>
                <a:spcPct val="90000"/>
              </a:lnSpc>
              <a:buNone/>
            </a:pPr>
            <a:r>
              <a:rPr lang="tr-TR" sz="1300" dirty="0">
                <a:solidFill>
                  <a:srgbClr val="404040"/>
                </a:solidFill>
              </a:rPr>
              <a:t>1- Windows üzerinde çalışan bir paket yöneticisi olan </a:t>
            </a:r>
            <a:r>
              <a:rPr lang="tr-TR" sz="1300" dirty="0" err="1">
                <a:solidFill>
                  <a:srgbClr val="404040"/>
                </a:solidFill>
              </a:rPr>
              <a:t>Chocolatey</a:t>
            </a:r>
            <a:r>
              <a:rPr lang="tr-TR" sz="1300" dirty="0">
                <a:solidFill>
                  <a:srgbClr val="404040"/>
                </a:solidFill>
              </a:rPr>
              <a:t>’ i  </a:t>
            </a:r>
            <a:r>
              <a:rPr lang="tr-TR" sz="1300" dirty="0">
                <a:solidFill>
                  <a:srgbClr val="404040"/>
                </a:solidFill>
                <a:hlinkClick r:id="rId2"/>
              </a:rPr>
              <a:t>https://chocolatey.org/</a:t>
            </a:r>
            <a:r>
              <a:rPr lang="tr-TR" sz="1300" dirty="0">
                <a:solidFill>
                  <a:srgbClr val="404040"/>
                </a:solidFill>
              </a:rPr>
              <a:t> üzerinden indirip kurmamız gerekiyor.</a:t>
            </a:r>
          </a:p>
          <a:p>
            <a:pPr marL="0" indent="0">
              <a:lnSpc>
                <a:spcPct val="90000"/>
              </a:lnSpc>
              <a:buNone/>
            </a:pPr>
            <a:r>
              <a:rPr lang="tr-TR" sz="1300" dirty="0">
                <a:solidFill>
                  <a:srgbClr val="404040"/>
                </a:solidFill>
              </a:rPr>
              <a:t>2- </a:t>
            </a:r>
            <a:r>
              <a:rPr lang="tr-TR" sz="1300" dirty="0" err="1">
                <a:solidFill>
                  <a:srgbClr val="404040"/>
                </a:solidFill>
              </a:rPr>
              <a:t>Chocolaty</a:t>
            </a:r>
            <a:r>
              <a:rPr lang="tr-TR" sz="1300" dirty="0">
                <a:solidFill>
                  <a:srgbClr val="404040"/>
                </a:solidFill>
              </a:rPr>
              <a:t> </a:t>
            </a:r>
            <a:r>
              <a:rPr lang="tr-TR" sz="1300" dirty="0" err="1">
                <a:solidFill>
                  <a:srgbClr val="404040"/>
                </a:solidFill>
              </a:rPr>
              <a:t>pakedini</a:t>
            </a:r>
            <a:r>
              <a:rPr lang="tr-TR" sz="1300" dirty="0">
                <a:solidFill>
                  <a:srgbClr val="404040"/>
                </a:solidFill>
              </a:rPr>
              <a:t> kullanarak node.js, python2, jdk8 kurulumu gerçekleştiriyoruz.</a:t>
            </a:r>
          </a:p>
          <a:p>
            <a:pPr marL="0" indent="0">
              <a:lnSpc>
                <a:spcPct val="90000"/>
              </a:lnSpc>
              <a:buNone/>
            </a:pPr>
            <a:endParaRPr lang="tr-TR" sz="1300" dirty="0">
              <a:solidFill>
                <a:srgbClr val="404040"/>
              </a:solidFill>
            </a:endParaRPr>
          </a:p>
          <a:p>
            <a:pPr marL="0" indent="0">
              <a:lnSpc>
                <a:spcPct val="90000"/>
              </a:lnSpc>
              <a:buNone/>
            </a:pPr>
            <a:endParaRPr lang="tr-TR" sz="1300" dirty="0">
              <a:solidFill>
                <a:srgbClr val="404040"/>
              </a:solidFill>
            </a:endParaRPr>
          </a:p>
          <a:p>
            <a:pPr marL="0" indent="0">
              <a:lnSpc>
                <a:spcPct val="90000"/>
              </a:lnSpc>
              <a:buNone/>
            </a:pPr>
            <a:r>
              <a:rPr lang="tr-TR" sz="1300" dirty="0">
                <a:solidFill>
                  <a:srgbClr val="404040"/>
                </a:solidFill>
              </a:rPr>
              <a:t>3- </a:t>
            </a:r>
            <a:r>
              <a:rPr lang="tr-TR" sz="1300" dirty="0" err="1">
                <a:solidFill>
                  <a:srgbClr val="404040"/>
                </a:solidFill>
              </a:rPr>
              <a:t>Npm</a:t>
            </a:r>
            <a:r>
              <a:rPr lang="tr-TR" sz="1300" dirty="0">
                <a:solidFill>
                  <a:srgbClr val="404040"/>
                </a:solidFill>
              </a:rPr>
              <a:t> paket yöneticisi üzerinden </a:t>
            </a:r>
            <a:r>
              <a:rPr lang="tr-TR" sz="1300" dirty="0" err="1">
                <a:solidFill>
                  <a:srgbClr val="404040"/>
                </a:solidFill>
              </a:rPr>
              <a:t>react</a:t>
            </a:r>
            <a:r>
              <a:rPr lang="tr-TR" sz="1300" dirty="0">
                <a:solidFill>
                  <a:srgbClr val="404040"/>
                </a:solidFill>
              </a:rPr>
              <a:t> </a:t>
            </a:r>
            <a:r>
              <a:rPr lang="tr-TR" sz="1300" dirty="0" err="1">
                <a:solidFill>
                  <a:srgbClr val="404040"/>
                </a:solidFill>
              </a:rPr>
              <a:t>native</a:t>
            </a:r>
            <a:r>
              <a:rPr lang="tr-TR" sz="1300" dirty="0">
                <a:solidFill>
                  <a:srgbClr val="404040"/>
                </a:solidFill>
              </a:rPr>
              <a:t> cli’ </a:t>
            </a:r>
            <a:r>
              <a:rPr lang="tr-TR" sz="1300" dirty="0" err="1">
                <a:solidFill>
                  <a:srgbClr val="404040"/>
                </a:solidFill>
              </a:rPr>
              <a:t>ni</a:t>
            </a:r>
            <a:r>
              <a:rPr lang="tr-TR" sz="1300" dirty="0">
                <a:solidFill>
                  <a:srgbClr val="404040"/>
                </a:solidFill>
              </a:rPr>
              <a:t> kuruyoruz.</a:t>
            </a:r>
          </a:p>
          <a:p>
            <a:pPr marL="0" indent="0">
              <a:lnSpc>
                <a:spcPct val="90000"/>
              </a:lnSpc>
              <a:buNone/>
            </a:pPr>
            <a:endParaRPr lang="tr-TR" sz="1300" dirty="0">
              <a:solidFill>
                <a:srgbClr val="404040"/>
              </a:solidFill>
            </a:endParaRPr>
          </a:p>
          <a:p>
            <a:pPr marL="0" indent="0">
              <a:lnSpc>
                <a:spcPct val="90000"/>
              </a:lnSpc>
              <a:buNone/>
            </a:pPr>
            <a:endParaRPr lang="tr-TR" sz="1300" dirty="0">
              <a:solidFill>
                <a:srgbClr val="404040"/>
              </a:solidFill>
            </a:endParaRPr>
          </a:p>
          <a:p>
            <a:pPr marL="0" indent="0">
              <a:lnSpc>
                <a:spcPct val="90000"/>
              </a:lnSpc>
              <a:buNone/>
            </a:pPr>
            <a:r>
              <a:rPr lang="tr-TR" sz="1300" dirty="0">
                <a:solidFill>
                  <a:srgbClr val="404040"/>
                </a:solidFill>
              </a:rPr>
              <a:t>4- </a:t>
            </a:r>
            <a:r>
              <a:rPr lang="tr-TR" sz="1400" dirty="0">
                <a:hlinkClick r:id="rId3"/>
              </a:rPr>
              <a:t>https://developer.android.com/studio/index.html</a:t>
            </a:r>
            <a:r>
              <a:rPr lang="tr-TR" sz="1400" dirty="0"/>
              <a:t> adresinden </a:t>
            </a:r>
            <a:r>
              <a:rPr lang="tr-TR" sz="1400" dirty="0" err="1"/>
              <a:t>android</a:t>
            </a:r>
            <a:r>
              <a:rPr lang="tr-TR" sz="1400" dirty="0"/>
              <a:t> </a:t>
            </a:r>
            <a:r>
              <a:rPr lang="tr-TR" sz="1400" dirty="0" err="1"/>
              <a:t>studioyu</a:t>
            </a:r>
            <a:r>
              <a:rPr lang="tr-TR" sz="1400" dirty="0"/>
              <a:t> indirip kuruyoruz.</a:t>
            </a:r>
            <a:endParaRPr lang="tr-TR" sz="1300" dirty="0">
              <a:solidFill>
                <a:srgbClr val="404040"/>
              </a:solidFill>
            </a:endParaRPr>
          </a:p>
          <a:p>
            <a:pPr marL="0" indent="0">
              <a:lnSpc>
                <a:spcPct val="90000"/>
              </a:lnSpc>
              <a:buNone/>
            </a:pPr>
            <a:r>
              <a:rPr lang="tr-TR" sz="1300" dirty="0">
                <a:solidFill>
                  <a:srgbClr val="404040"/>
                </a:solidFill>
              </a:rPr>
              <a:t>	</a:t>
            </a:r>
          </a:p>
        </p:txBody>
      </p:sp>
      <p:sp>
        <p:nvSpPr>
          <p:cNvPr id="7" name="Dikdörtgen: Köşeleri Yuvarlatılmış 6">
            <a:extLst>
              <a:ext uri="{FF2B5EF4-FFF2-40B4-BE49-F238E27FC236}">
                <a16:creationId xmlns:a16="http://schemas.microsoft.com/office/drawing/2014/main" id="{E7A7DB0B-0B46-4EC7-B023-64AB3A03DA1E}"/>
              </a:ext>
            </a:extLst>
          </p:cNvPr>
          <p:cNvSpPr/>
          <p:nvPr/>
        </p:nvSpPr>
        <p:spPr>
          <a:xfrm>
            <a:off x="1963023" y="3195072"/>
            <a:ext cx="5520127" cy="2705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t>choco</a:t>
            </a:r>
            <a:r>
              <a:rPr lang="tr-TR" dirty="0"/>
              <a:t> </a:t>
            </a:r>
            <a:r>
              <a:rPr lang="tr-TR" dirty="0" err="1"/>
              <a:t>install</a:t>
            </a:r>
            <a:r>
              <a:rPr lang="tr-TR" dirty="0"/>
              <a:t> -y </a:t>
            </a:r>
            <a:r>
              <a:rPr lang="tr-TR" dirty="0" err="1"/>
              <a:t>nodejs.install</a:t>
            </a:r>
            <a:r>
              <a:rPr lang="tr-TR" dirty="0"/>
              <a:t> python2 jdk8</a:t>
            </a:r>
          </a:p>
        </p:txBody>
      </p:sp>
      <p:sp>
        <p:nvSpPr>
          <p:cNvPr id="16" name="Dikdörtgen: Köşeleri Yuvarlatılmış 15">
            <a:extLst>
              <a:ext uri="{FF2B5EF4-FFF2-40B4-BE49-F238E27FC236}">
                <a16:creationId xmlns:a16="http://schemas.microsoft.com/office/drawing/2014/main" id="{33E30DD9-061C-47E1-A4D9-26CA9C3CD3C1}"/>
              </a:ext>
            </a:extLst>
          </p:cNvPr>
          <p:cNvSpPr/>
          <p:nvPr/>
        </p:nvSpPr>
        <p:spPr>
          <a:xfrm>
            <a:off x="1963022" y="4047501"/>
            <a:ext cx="5520127" cy="2705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t>npm</a:t>
            </a:r>
            <a:r>
              <a:rPr lang="tr-TR" dirty="0"/>
              <a:t> </a:t>
            </a:r>
            <a:r>
              <a:rPr lang="tr-TR" dirty="0" err="1"/>
              <a:t>install</a:t>
            </a:r>
            <a:r>
              <a:rPr lang="tr-TR" dirty="0"/>
              <a:t> -g </a:t>
            </a:r>
            <a:r>
              <a:rPr lang="tr-TR" dirty="0" err="1"/>
              <a:t>react</a:t>
            </a:r>
            <a:r>
              <a:rPr lang="tr-TR" dirty="0"/>
              <a:t>-</a:t>
            </a:r>
            <a:r>
              <a:rPr lang="tr-TR" dirty="0" err="1"/>
              <a:t>native</a:t>
            </a:r>
            <a:r>
              <a:rPr lang="tr-TR" dirty="0"/>
              <a:t>-cli</a:t>
            </a:r>
          </a:p>
        </p:txBody>
      </p:sp>
    </p:spTree>
    <p:extLst>
      <p:ext uri="{BB962C8B-B14F-4D97-AF65-F5344CB8AC3E}">
        <p14:creationId xmlns:p14="http://schemas.microsoft.com/office/powerpoint/2010/main" val="1483927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9281A87D-FD8B-45D9-8E38-2B1357512047}"/>
              </a:ext>
            </a:extLst>
          </p:cNvPr>
          <p:cNvSpPr>
            <a:spLocks noGrp="1"/>
          </p:cNvSpPr>
          <p:nvPr>
            <p:ph type="title"/>
          </p:nvPr>
        </p:nvSpPr>
        <p:spPr>
          <a:xfrm>
            <a:off x="2231136" y="467418"/>
            <a:ext cx="7729728" cy="1188720"/>
          </a:xfrm>
          <a:solidFill>
            <a:srgbClr val="FFFFFF"/>
          </a:solidFill>
        </p:spPr>
        <p:txBody>
          <a:bodyPr>
            <a:normAutofit/>
          </a:bodyPr>
          <a:lstStyle/>
          <a:p>
            <a:r>
              <a:rPr lang="tr-TR" dirty="0" err="1"/>
              <a:t>React</a:t>
            </a:r>
            <a:r>
              <a:rPr lang="tr-TR" dirty="0"/>
              <a:t> </a:t>
            </a:r>
            <a:r>
              <a:rPr lang="tr-TR" dirty="0" err="1"/>
              <a:t>Native</a:t>
            </a:r>
            <a:r>
              <a:rPr lang="tr-TR" dirty="0"/>
              <a:t> KURULUMU</a:t>
            </a:r>
          </a:p>
        </p:txBody>
      </p:sp>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1706062" y="2291262"/>
            <a:ext cx="8779512" cy="2879256"/>
          </a:xfrm>
        </p:spPr>
        <p:txBody>
          <a:bodyPr>
            <a:normAutofit fontScale="62500" lnSpcReduction="20000"/>
          </a:bodyPr>
          <a:lstStyle/>
          <a:p>
            <a:pPr marL="0" indent="0">
              <a:buNone/>
            </a:pPr>
            <a:r>
              <a:rPr lang="tr-TR" sz="2200" dirty="0">
                <a:solidFill>
                  <a:srgbClr val="404040"/>
                </a:solidFill>
              </a:rPr>
              <a:t>5- </a:t>
            </a:r>
            <a:r>
              <a:rPr lang="tr-TR" sz="2200" dirty="0" err="1">
                <a:solidFill>
                  <a:srgbClr val="404040"/>
                </a:solidFill>
              </a:rPr>
              <a:t>Android</a:t>
            </a:r>
            <a:r>
              <a:rPr lang="tr-TR" sz="2200" dirty="0">
                <a:solidFill>
                  <a:srgbClr val="404040"/>
                </a:solidFill>
              </a:rPr>
              <a:t> </a:t>
            </a:r>
            <a:r>
              <a:rPr lang="tr-TR" sz="2200" dirty="0" err="1">
                <a:solidFill>
                  <a:srgbClr val="404040"/>
                </a:solidFill>
              </a:rPr>
              <a:t>studio</a:t>
            </a:r>
            <a:r>
              <a:rPr lang="tr-TR" sz="2200" dirty="0">
                <a:solidFill>
                  <a:srgbClr val="404040"/>
                </a:solidFill>
              </a:rPr>
              <a:t> üzerinden </a:t>
            </a:r>
            <a:r>
              <a:rPr lang="tr-TR" sz="2200" dirty="0" err="1">
                <a:solidFill>
                  <a:srgbClr val="404040"/>
                </a:solidFill>
              </a:rPr>
              <a:t>sdk</a:t>
            </a:r>
            <a:r>
              <a:rPr lang="tr-TR" sz="2200" dirty="0">
                <a:solidFill>
                  <a:srgbClr val="404040"/>
                </a:solidFill>
              </a:rPr>
              <a:t> </a:t>
            </a:r>
            <a:r>
              <a:rPr lang="tr-TR" sz="2200" dirty="0" err="1">
                <a:solidFill>
                  <a:srgbClr val="404040"/>
                </a:solidFill>
              </a:rPr>
              <a:t>managerı</a:t>
            </a:r>
            <a:r>
              <a:rPr lang="tr-TR" sz="2200" dirty="0">
                <a:solidFill>
                  <a:srgbClr val="404040"/>
                </a:solidFill>
              </a:rPr>
              <a:t> açıp </a:t>
            </a:r>
            <a:r>
              <a:rPr lang="tr-TR" sz="2200" dirty="0" err="1">
                <a:solidFill>
                  <a:srgbClr val="404040"/>
                </a:solidFill>
              </a:rPr>
              <a:t>minumum</a:t>
            </a:r>
            <a:r>
              <a:rPr lang="tr-TR" sz="2200" dirty="0">
                <a:solidFill>
                  <a:srgbClr val="404040"/>
                </a:solidFill>
              </a:rPr>
              <a:t> </a:t>
            </a:r>
            <a:r>
              <a:rPr lang="tr-TR" sz="2200" dirty="0" err="1">
                <a:solidFill>
                  <a:srgbClr val="404040"/>
                </a:solidFill>
              </a:rPr>
              <a:t>sdk</a:t>
            </a:r>
            <a:r>
              <a:rPr lang="tr-TR" sz="2200" dirty="0">
                <a:solidFill>
                  <a:srgbClr val="404040"/>
                </a:solidFill>
              </a:rPr>
              <a:t> platform 28 (</a:t>
            </a:r>
            <a:r>
              <a:rPr lang="tr-TR" sz="2200" dirty="0" err="1">
                <a:solidFill>
                  <a:srgbClr val="404040"/>
                </a:solidFill>
              </a:rPr>
              <a:t>android</a:t>
            </a:r>
            <a:r>
              <a:rPr lang="tr-TR" sz="2200" dirty="0">
                <a:solidFill>
                  <a:srgbClr val="404040"/>
                </a:solidFill>
              </a:rPr>
              <a:t> 9) yüklenecek şekilde kurulum yapıyoruz.</a:t>
            </a:r>
          </a:p>
          <a:p>
            <a:pPr marL="0" indent="0">
              <a:buNone/>
            </a:pPr>
            <a:r>
              <a:rPr lang="tr-TR" sz="2200" dirty="0">
                <a:solidFill>
                  <a:srgbClr val="404040"/>
                </a:solidFill>
              </a:rPr>
              <a:t>6- </a:t>
            </a:r>
            <a:r>
              <a:rPr lang="tr-TR" sz="2200" dirty="0" err="1">
                <a:solidFill>
                  <a:srgbClr val="404040"/>
                </a:solidFill>
              </a:rPr>
              <a:t>Android</a:t>
            </a:r>
            <a:r>
              <a:rPr lang="tr-TR" sz="2200" dirty="0">
                <a:solidFill>
                  <a:srgbClr val="404040"/>
                </a:solidFill>
              </a:rPr>
              <a:t> Home için ortam değişkenini tanımlıyoruz. </a:t>
            </a:r>
            <a:r>
              <a:rPr lang="tr-TR" sz="2200" dirty="0" err="1">
                <a:solidFill>
                  <a:srgbClr val="404040"/>
                </a:solidFill>
              </a:rPr>
              <a:t>Ortamdeğişkenlerindeki</a:t>
            </a:r>
            <a:r>
              <a:rPr lang="tr-TR" sz="2200" dirty="0">
                <a:solidFill>
                  <a:srgbClr val="404040"/>
                </a:solidFill>
              </a:rPr>
              <a:t> </a:t>
            </a:r>
            <a:r>
              <a:rPr lang="tr-TR" sz="2200" dirty="0" err="1">
                <a:solidFill>
                  <a:srgbClr val="404040"/>
                </a:solidFill>
              </a:rPr>
              <a:t>path</a:t>
            </a:r>
            <a:r>
              <a:rPr lang="tr-TR" sz="2200" dirty="0">
                <a:solidFill>
                  <a:srgbClr val="404040"/>
                </a:solidFill>
              </a:rPr>
              <a:t> bölümüne ise </a:t>
            </a:r>
            <a:r>
              <a:rPr lang="tr-TR" sz="2200" dirty="0" err="1">
                <a:solidFill>
                  <a:srgbClr val="404040"/>
                </a:solidFill>
              </a:rPr>
              <a:t>android</a:t>
            </a:r>
            <a:r>
              <a:rPr lang="tr-TR" sz="2200" dirty="0">
                <a:solidFill>
                  <a:srgbClr val="404040"/>
                </a:solidFill>
              </a:rPr>
              <a:t> platform-</a:t>
            </a:r>
            <a:r>
              <a:rPr lang="tr-TR" sz="2200" dirty="0" err="1">
                <a:solidFill>
                  <a:srgbClr val="404040"/>
                </a:solidFill>
              </a:rPr>
              <a:t>tools</a:t>
            </a:r>
            <a:r>
              <a:rPr lang="tr-TR" sz="2200" dirty="0">
                <a:solidFill>
                  <a:srgbClr val="404040"/>
                </a:solidFill>
              </a:rPr>
              <a:t> yolunu ekliyoruz.</a:t>
            </a:r>
          </a:p>
          <a:p>
            <a:pPr marL="0" indent="0">
              <a:buNone/>
            </a:pPr>
            <a:endParaRPr lang="tr-TR" dirty="0">
              <a:solidFill>
                <a:srgbClr val="404040"/>
              </a:solidFill>
            </a:endParaRPr>
          </a:p>
          <a:p>
            <a:pPr marL="0" indent="0">
              <a:buNone/>
            </a:pPr>
            <a:endParaRPr lang="tr-TR" dirty="0">
              <a:solidFill>
                <a:srgbClr val="404040"/>
              </a:solidFill>
            </a:endParaRPr>
          </a:p>
          <a:p>
            <a:pPr marL="0" indent="0">
              <a:buNone/>
            </a:pPr>
            <a:endParaRPr lang="tr-TR" dirty="0">
              <a:solidFill>
                <a:srgbClr val="404040"/>
              </a:solidFill>
            </a:endParaRPr>
          </a:p>
          <a:p>
            <a:pPr marL="0" indent="0">
              <a:buNone/>
            </a:pPr>
            <a:endParaRPr lang="tr-TR" dirty="0">
              <a:solidFill>
                <a:srgbClr val="404040"/>
              </a:solidFill>
            </a:endParaRPr>
          </a:p>
          <a:p>
            <a:pPr marL="0" indent="0">
              <a:buNone/>
            </a:pPr>
            <a:endParaRPr lang="tr-TR" dirty="0">
              <a:solidFill>
                <a:srgbClr val="404040"/>
              </a:solidFill>
            </a:endParaRPr>
          </a:p>
          <a:p>
            <a:pPr marL="0" indent="0">
              <a:buNone/>
            </a:pPr>
            <a:endParaRPr lang="tr-TR" dirty="0">
              <a:solidFill>
                <a:srgbClr val="404040"/>
              </a:solidFill>
            </a:endParaRPr>
          </a:p>
          <a:p>
            <a:pPr marL="0" indent="0">
              <a:buNone/>
            </a:pPr>
            <a:r>
              <a:rPr lang="tr-TR" sz="2200" dirty="0" err="1">
                <a:solidFill>
                  <a:srgbClr val="404040"/>
                </a:solidFill>
              </a:rPr>
              <a:t>Path</a:t>
            </a:r>
            <a:r>
              <a:rPr lang="tr-TR" sz="2200" dirty="0">
                <a:solidFill>
                  <a:srgbClr val="404040"/>
                </a:solidFill>
              </a:rPr>
              <a:t> : </a:t>
            </a:r>
            <a:r>
              <a:rPr lang="en-US" sz="2200" dirty="0"/>
              <a:t>c:\Users\YOUR_USERNAME\AppData\Local\Android\Sdk\platform-tools</a:t>
            </a:r>
            <a:endParaRPr lang="tr-TR" sz="2200" dirty="0">
              <a:solidFill>
                <a:srgbClr val="404040"/>
              </a:solidFill>
            </a:endParaRPr>
          </a:p>
          <a:p>
            <a:pPr marL="0" indent="0">
              <a:buNone/>
            </a:pPr>
            <a:endParaRPr lang="tr-TR" dirty="0">
              <a:solidFill>
                <a:srgbClr val="404040"/>
              </a:solidFill>
            </a:endParaRPr>
          </a:p>
        </p:txBody>
      </p:sp>
      <p:pic>
        <p:nvPicPr>
          <p:cNvPr id="9" name="Resim 8">
            <a:extLst>
              <a:ext uri="{FF2B5EF4-FFF2-40B4-BE49-F238E27FC236}">
                <a16:creationId xmlns:a16="http://schemas.microsoft.com/office/drawing/2014/main" id="{BF19E908-1AFA-4D71-A8D3-D45E29124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952" y="3304764"/>
            <a:ext cx="5302283" cy="1306320"/>
          </a:xfrm>
          <a:prstGeom prst="rect">
            <a:avLst/>
          </a:prstGeom>
        </p:spPr>
      </p:pic>
    </p:spTree>
    <p:extLst>
      <p:ext uri="{BB962C8B-B14F-4D97-AF65-F5344CB8AC3E}">
        <p14:creationId xmlns:p14="http://schemas.microsoft.com/office/powerpoint/2010/main" val="3224620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2A8EE95-1F4D-4E01-A931-52B03E4EC00D}"/>
              </a:ext>
            </a:extLst>
          </p:cNvPr>
          <p:cNvSpPr>
            <a:spLocks noGrp="1"/>
          </p:cNvSpPr>
          <p:nvPr>
            <p:ph type="title"/>
          </p:nvPr>
        </p:nvSpPr>
        <p:spPr>
          <a:xfrm>
            <a:off x="3256384" y="129690"/>
            <a:ext cx="8789436" cy="1174991"/>
          </a:xfrm>
        </p:spPr>
        <p:txBody>
          <a:bodyPr>
            <a:normAutofit/>
          </a:bodyPr>
          <a:lstStyle/>
          <a:p>
            <a:r>
              <a:rPr lang="tr-TR" sz="2400" dirty="0"/>
              <a:t>Proje Yapısı</a:t>
            </a:r>
          </a:p>
        </p:txBody>
      </p:sp>
      <p:sp>
        <p:nvSpPr>
          <p:cNvPr id="13" name="Content Placeholder 8">
            <a:extLst>
              <a:ext uri="{FF2B5EF4-FFF2-40B4-BE49-F238E27FC236}">
                <a16:creationId xmlns:a16="http://schemas.microsoft.com/office/drawing/2014/main" id="{3F9B3F49-9542-4CE4-BB5C-46A7B418F1E7}"/>
              </a:ext>
            </a:extLst>
          </p:cNvPr>
          <p:cNvSpPr>
            <a:spLocks noGrp="1"/>
          </p:cNvSpPr>
          <p:nvPr>
            <p:ph idx="1"/>
          </p:nvPr>
        </p:nvSpPr>
        <p:spPr>
          <a:xfrm>
            <a:off x="3256384" y="1380931"/>
            <a:ext cx="8789436" cy="5347379"/>
          </a:xfrm>
        </p:spPr>
        <p:txBody>
          <a:bodyPr>
            <a:normAutofit lnSpcReduction="10000"/>
          </a:bodyPr>
          <a:lstStyle/>
          <a:p>
            <a:pPr marL="0" indent="0">
              <a:buNone/>
            </a:pPr>
            <a:endParaRPr lang="tr-TR" dirty="0"/>
          </a:p>
          <a:p>
            <a:r>
              <a:rPr lang="tr-TR" sz="1600" b="1" dirty="0" err="1"/>
              <a:t>tests</a:t>
            </a:r>
            <a:r>
              <a:rPr lang="tr-TR" sz="1600" dirty="0"/>
              <a:t>: Facebook test aracı olan Jest ile test edilecek ilgili araçlar burada bulunur. </a:t>
            </a:r>
          </a:p>
          <a:p>
            <a:r>
              <a:rPr lang="tr-TR" sz="1600" b="1" dirty="0" err="1"/>
              <a:t>Android</a:t>
            </a:r>
            <a:r>
              <a:rPr lang="tr-TR" sz="1600" b="1" dirty="0"/>
              <a:t> / IOS:  </a:t>
            </a:r>
            <a:r>
              <a:rPr lang="tr-TR" sz="1600" dirty="0"/>
              <a:t>Yazdığımız kodların </a:t>
            </a:r>
            <a:r>
              <a:rPr lang="tr-TR" sz="1600" dirty="0" err="1"/>
              <a:t>native</a:t>
            </a:r>
            <a:r>
              <a:rPr lang="tr-TR" sz="1600" dirty="0"/>
              <a:t> proje yapısı platforma göre bu klasörlerde bulunur.</a:t>
            </a:r>
          </a:p>
          <a:p>
            <a:r>
              <a:rPr lang="tr-TR" sz="1600" b="1" dirty="0" err="1"/>
              <a:t>node_modules</a:t>
            </a:r>
            <a:r>
              <a:rPr lang="tr-TR" sz="1600" b="1" dirty="0"/>
              <a:t>: </a:t>
            </a:r>
            <a:r>
              <a:rPr lang="tr-TR" sz="1600" dirty="0"/>
              <a:t>Projenin bağımlı olduğu </a:t>
            </a:r>
            <a:r>
              <a:rPr lang="tr-TR" sz="1600" dirty="0" err="1"/>
              <a:t>npm</a:t>
            </a:r>
            <a:r>
              <a:rPr lang="tr-TR" sz="1600" dirty="0"/>
              <a:t> paketlerini barındırır.</a:t>
            </a:r>
          </a:p>
          <a:p>
            <a:r>
              <a:rPr lang="tr-TR" sz="1600" b="1" dirty="0" err="1"/>
              <a:t>buckconfig</a:t>
            </a:r>
            <a:r>
              <a:rPr lang="tr-TR" sz="1600" b="1" dirty="0"/>
              <a:t>: </a:t>
            </a:r>
            <a:r>
              <a:rPr lang="tr-TR" sz="1600" dirty="0"/>
              <a:t>Facebook’un </a:t>
            </a:r>
            <a:r>
              <a:rPr lang="tr-TR" sz="1600" dirty="0" err="1">
                <a:hlinkClick r:id="rId2"/>
              </a:rPr>
              <a:t>Buck</a:t>
            </a:r>
            <a:r>
              <a:rPr lang="tr-TR" sz="1600" dirty="0"/>
              <a:t> isimli </a:t>
            </a:r>
            <a:r>
              <a:rPr lang="tr-TR" sz="1600" dirty="0" err="1"/>
              <a:t>build</a:t>
            </a:r>
            <a:r>
              <a:rPr lang="tr-TR" sz="1600" dirty="0"/>
              <a:t> sistemi ile ilgili yapılandırma dosyası olan .</a:t>
            </a:r>
            <a:r>
              <a:rPr lang="tr-TR" sz="1600" dirty="0" err="1"/>
              <a:t>buckconfig</a:t>
            </a:r>
            <a:r>
              <a:rPr lang="tr-TR" sz="1600" dirty="0"/>
              <a:t>, </a:t>
            </a:r>
            <a:r>
              <a:rPr lang="tr-TR" sz="1600" dirty="0" err="1"/>
              <a:t>Android</a:t>
            </a:r>
            <a:r>
              <a:rPr lang="tr-TR" sz="1600" dirty="0"/>
              <a:t> uygulaması için </a:t>
            </a:r>
            <a:r>
              <a:rPr lang="tr-TR" sz="1600" dirty="0" err="1"/>
              <a:t>build</a:t>
            </a:r>
            <a:r>
              <a:rPr lang="tr-TR" sz="1600" dirty="0"/>
              <a:t> sürümü ve </a:t>
            </a:r>
            <a:r>
              <a:rPr lang="tr-TR" sz="1600" dirty="0" err="1"/>
              <a:t>maven</a:t>
            </a:r>
            <a:r>
              <a:rPr lang="tr-TR" sz="1600" dirty="0"/>
              <a:t> repo </a:t>
            </a:r>
            <a:r>
              <a:rPr lang="tr-TR" sz="1600" dirty="0" err="1"/>
              <a:t>url’ini</a:t>
            </a:r>
            <a:r>
              <a:rPr lang="tr-TR" sz="1600" dirty="0"/>
              <a:t> barındırıyor.</a:t>
            </a:r>
          </a:p>
          <a:p>
            <a:r>
              <a:rPr lang="tr-TR" sz="1600" b="1" dirty="0"/>
              <a:t>.</a:t>
            </a:r>
            <a:r>
              <a:rPr lang="tr-TR" sz="1600" b="1" dirty="0" err="1"/>
              <a:t>gitattributes</a:t>
            </a:r>
            <a:r>
              <a:rPr lang="tr-TR" sz="1600" dirty="0"/>
              <a:t>/</a:t>
            </a:r>
            <a:r>
              <a:rPr lang="tr-TR" sz="1600" b="1" dirty="0"/>
              <a:t>.</a:t>
            </a:r>
            <a:r>
              <a:rPr lang="tr-TR" sz="1600" b="1" dirty="0" err="1"/>
              <a:t>gitignore</a:t>
            </a:r>
            <a:r>
              <a:rPr lang="tr-TR" sz="1600" dirty="0"/>
              <a:t>: Git versiyon kontrol sistemi ile ilgili yapılandırma dosyaları.</a:t>
            </a:r>
          </a:p>
          <a:p>
            <a:r>
              <a:rPr lang="tr-TR" sz="1600" b="1" dirty="0"/>
              <a:t>.</a:t>
            </a:r>
            <a:r>
              <a:rPr lang="tr-TR" sz="1600" b="1" dirty="0" err="1"/>
              <a:t>watchmanconfig</a:t>
            </a:r>
            <a:r>
              <a:rPr lang="tr-TR" sz="1600" b="1" dirty="0"/>
              <a:t>:</a:t>
            </a:r>
            <a:r>
              <a:rPr lang="tr-TR" sz="1600" dirty="0"/>
              <a:t> Facebook’un </a:t>
            </a:r>
            <a:r>
              <a:rPr lang="tr-TR" b="1" dirty="0" err="1"/>
              <a:t>package.json</a:t>
            </a:r>
            <a:r>
              <a:rPr lang="tr-TR" b="1" dirty="0"/>
              <a:t>:</a:t>
            </a:r>
            <a:r>
              <a:rPr lang="tr-TR" dirty="0"/>
              <a:t> proje ile ilgili bağımlılıkların </a:t>
            </a:r>
            <a:r>
              <a:rPr lang="tr-TR" dirty="0" err="1"/>
              <a:t>npm’e</a:t>
            </a:r>
            <a:r>
              <a:rPr lang="tr-TR" dirty="0"/>
              <a:t> belirtildiği yapılandırma dosyasıdır. Proje adı, versiyonu, lisans bilgisi ve diğer ilgili ayarlar burada </a:t>
            </a:r>
            <a:r>
              <a:rPr lang="tr-TR" dirty="0" err="1"/>
              <a:t>tutulur.</a:t>
            </a:r>
            <a:r>
              <a:rPr lang="tr-TR" sz="1600" dirty="0" err="1">
                <a:hlinkClick r:id="rId3"/>
              </a:rPr>
              <a:t>Watchman</a:t>
            </a:r>
            <a:r>
              <a:rPr lang="tr-TR" sz="1600" dirty="0"/>
              <a:t> isimli dosya izleme aracı ile ilgili yapılandırma ayarlarını tutar.</a:t>
            </a:r>
          </a:p>
          <a:p>
            <a:r>
              <a:rPr lang="tr-TR" sz="1600" b="1" dirty="0"/>
              <a:t>App.js:</a:t>
            </a:r>
            <a:r>
              <a:rPr lang="tr-TR" sz="1600" dirty="0"/>
              <a:t> Örnek bir </a:t>
            </a:r>
            <a:r>
              <a:rPr lang="tr-TR" sz="1600" dirty="0" err="1"/>
              <a:t>React</a:t>
            </a:r>
            <a:r>
              <a:rPr lang="tr-TR" sz="1600" dirty="0"/>
              <a:t> </a:t>
            </a:r>
            <a:r>
              <a:rPr lang="tr-TR" sz="1600" dirty="0" err="1"/>
              <a:t>Native</a:t>
            </a:r>
            <a:r>
              <a:rPr lang="tr-TR" sz="1600" dirty="0"/>
              <a:t> uygulama dosyasıdır.</a:t>
            </a:r>
          </a:p>
          <a:p>
            <a:r>
              <a:rPr lang="tr-TR" sz="1600" b="1" dirty="0" err="1"/>
              <a:t>app.json</a:t>
            </a:r>
            <a:r>
              <a:rPr lang="tr-TR" sz="1600" b="1" dirty="0"/>
              <a:t>:</a:t>
            </a:r>
            <a:r>
              <a:rPr lang="tr-TR" sz="1600" dirty="0"/>
              <a:t> Uygulama ile ilgili </a:t>
            </a:r>
            <a:r>
              <a:rPr lang="tr-TR" sz="1600" dirty="0" err="1"/>
              <a:t>manifest</a:t>
            </a:r>
            <a:r>
              <a:rPr lang="tr-TR" sz="1600" dirty="0"/>
              <a:t> dosyasıdır.</a:t>
            </a:r>
          </a:p>
          <a:p>
            <a:r>
              <a:rPr lang="tr-TR" sz="1600" b="1" dirty="0"/>
              <a:t>index.js:</a:t>
            </a:r>
            <a:r>
              <a:rPr lang="tr-TR" sz="1600" dirty="0"/>
              <a:t> Uygulamanın başlangıç noktasıdır diyebiliriz. İlgili bileşenler ve başlangıç bileşeni burada belirtilir.</a:t>
            </a:r>
          </a:p>
          <a:p>
            <a:r>
              <a:rPr lang="tr-TR" sz="1600" b="1" dirty="0" err="1"/>
              <a:t>package.json</a:t>
            </a:r>
            <a:r>
              <a:rPr lang="tr-TR" sz="1600" b="1" dirty="0"/>
              <a:t>:</a:t>
            </a:r>
            <a:r>
              <a:rPr lang="tr-TR" sz="1600" dirty="0"/>
              <a:t> proje ile ilgili bağımlılıkların </a:t>
            </a:r>
            <a:r>
              <a:rPr lang="tr-TR" sz="1600" dirty="0" err="1"/>
              <a:t>npm’e</a:t>
            </a:r>
            <a:r>
              <a:rPr lang="tr-TR" sz="1600" dirty="0"/>
              <a:t> belirtildiği yapılandırma dosyasıdır. Proje adı, versiyonu, lisans bilgisi ve diğer ilgili ayarlar burada tutulur.</a:t>
            </a:r>
            <a:endParaRPr lang="tr-TR" sz="1600" b="1" dirty="0"/>
          </a:p>
          <a:p>
            <a:pPr marL="0" indent="0">
              <a:buNone/>
            </a:pPr>
            <a:endParaRPr lang="en-US" dirty="0"/>
          </a:p>
        </p:txBody>
      </p:sp>
      <p:sp>
        <p:nvSpPr>
          <p:cNvPr id="15" name="Dikdörtgen 14">
            <a:extLst>
              <a:ext uri="{FF2B5EF4-FFF2-40B4-BE49-F238E27FC236}">
                <a16:creationId xmlns:a16="http://schemas.microsoft.com/office/drawing/2014/main" id="{2B1B18BC-2DDB-4E05-BB60-A26376017830}"/>
              </a:ext>
            </a:extLst>
          </p:cNvPr>
          <p:cNvSpPr/>
          <p:nvPr/>
        </p:nvSpPr>
        <p:spPr>
          <a:xfrm>
            <a:off x="3363985" y="1380931"/>
            <a:ext cx="8498048" cy="3607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t>react-native</a:t>
            </a:r>
            <a:r>
              <a:rPr lang="tr-TR" dirty="0"/>
              <a:t> </a:t>
            </a:r>
            <a:r>
              <a:rPr lang="tr-TR" dirty="0" err="1"/>
              <a:t>init</a:t>
            </a:r>
            <a:r>
              <a:rPr lang="tr-TR" dirty="0"/>
              <a:t> </a:t>
            </a:r>
            <a:r>
              <a:rPr lang="tr-TR" dirty="0" err="1"/>
              <a:t>ProjectName</a:t>
            </a:r>
            <a:r>
              <a:rPr lang="tr-TR" dirty="0"/>
              <a:t> </a:t>
            </a:r>
          </a:p>
        </p:txBody>
      </p:sp>
      <p:pic>
        <p:nvPicPr>
          <p:cNvPr id="19" name="Resim 18">
            <a:extLst>
              <a:ext uri="{FF2B5EF4-FFF2-40B4-BE49-F238E27FC236}">
                <a16:creationId xmlns:a16="http://schemas.microsoft.com/office/drawing/2014/main" id="{4E426A55-6260-4A6B-B5D6-8833E9C2B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13788" cy="6858000"/>
          </a:xfrm>
          <a:prstGeom prst="rect">
            <a:avLst/>
          </a:prstGeom>
        </p:spPr>
      </p:pic>
    </p:spTree>
    <p:extLst>
      <p:ext uri="{BB962C8B-B14F-4D97-AF65-F5344CB8AC3E}">
        <p14:creationId xmlns:p14="http://schemas.microsoft.com/office/powerpoint/2010/main" val="303796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2A8EE95-1F4D-4E01-A931-52B03E4EC00D}"/>
              </a:ext>
            </a:extLst>
          </p:cNvPr>
          <p:cNvSpPr>
            <a:spLocks noGrp="1"/>
          </p:cNvSpPr>
          <p:nvPr>
            <p:ph type="title"/>
          </p:nvPr>
        </p:nvSpPr>
        <p:spPr>
          <a:xfrm>
            <a:off x="804672" y="964692"/>
            <a:ext cx="5894832" cy="1188720"/>
          </a:xfrm>
        </p:spPr>
        <p:txBody>
          <a:bodyPr>
            <a:normAutofit/>
          </a:bodyPr>
          <a:lstStyle/>
          <a:p>
            <a:r>
              <a:rPr lang="tr-TR" err="1"/>
              <a:t>React</a:t>
            </a:r>
            <a:r>
              <a:rPr lang="tr-TR"/>
              <a:t> </a:t>
            </a:r>
            <a:r>
              <a:rPr lang="tr-TR" err="1"/>
              <a:t>Natıve</a:t>
            </a:r>
            <a:r>
              <a:rPr lang="tr-TR"/>
              <a:t> bileşenleri</a:t>
            </a:r>
          </a:p>
        </p:txBody>
      </p:sp>
      <p:sp>
        <p:nvSpPr>
          <p:cNvPr id="13" name="Content Placeholder 8">
            <a:extLst>
              <a:ext uri="{FF2B5EF4-FFF2-40B4-BE49-F238E27FC236}">
                <a16:creationId xmlns:a16="http://schemas.microsoft.com/office/drawing/2014/main" id="{3F9B3F49-9542-4CE4-BB5C-46A7B418F1E7}"/>
              </a:ext>
            </a:extLst>
          </p:cNvPr>
          <p:cNvSpPr>
            <a:spLocks noGrp="1"/>
          </p:cNvSpPr>
          <p:nvPr>
            <p:ph idx="1"/>
          </p:nvPr>
        </p:nvSpPr>
        <p:spPr>
          <a:xfrm>
            <a:off x="803243" y="2638044"/>
            <a:ext cx="5963317" cy="3263206"/>
          </a:xfrm>
        </p:spPr>
        <p:txBody>
          <a:bodyPr>
            <a:normAutofit/>
          </a:bodyPr>
          <a:lstStyle/>
          <a:p>
            <a:pPr marL="0" indent="0">
              <a:buNone/>
            </a:pPr>
            <a:r>
              <a:rPr lang="tr-TR" dirty="0"/>
              <a:t>  </a:t>
            </a:r>
            <a:r>
              <a:rPr lang="en-US" dirty="0" err="1"/>
              <a:t>Önceden</a:t>
            </a:r>
            <a:r>
              <a:rPr lang="en-US" dirty="0"/>
              <a:t> de </a:t>
            </a:r>
            <a:r>
              <a:rPr lang="en-US" dirty="0" err="1"/>
              <a:t>belirttiğimiz</a:t>
            </a:r>
            <a:r>
              <a:rPr lang="en-US" dirty="0"/>
              <a:t> </a:t>
            </a:r>
            <a:r>
              <a:rPr lang="en-US" dirty="0" err="1"/>
              <a:t>gibi</a:t>
            </a:r>
            <a:r>
              <a:rPr lang="en-US" dirty="0"/>
              <a:t> </a:t>
            </a:r>
            <a:r>
              <a:rPr lang="en-US" dirty="0" err="1"/>
              <a:t>uygulama</a:t>
            </a:r>
            <a:r>
              <a:rPr lang="en-US" dirty="0"/>
              <a:t> </a:t>
            </a:r>
            <a:r>
              <a:rPr lang="en-US" dirty="0" err="1"/>
              <a:t>dosyası</a:t>
            </a:r>
            <a:r>
              <a:rPr lang="en-US" dirty="0"/>
              <a:t> App.js </a:t>
            </a:r>
            <a:r>
              <a:rPr lang="en-US" dirty="0" err="1"/>
              <a:t>olarak</a:t>
            </a:r>
            <a:r>
              <a:rPr lang="en-US" dirty="0"/>
              <a:t> </a:t>
            </a:r>
            <a:r>
              <a:rPr lang="en-US" dirty="0" err="1"/>
              <a:t>yer</a:t>
            </a:r>
            <a:r>
              <a:rPr lang="en-US" dirty="0"/>
              <a:t> </a:t>
            </a:r>
            <a:r>
              <a:rPr lang="en-US" dirty="0" err="1"/>
              <a:t>alıyor</a:t>
            </a:r>
            <a:r>
              <a:rPr lang="en-US" dirty="0"/>
              <a:t>. React Native de </a:t>
            </a:r>
            <a:r>
              <a:rPr lang="en-US" dirty="0" err="1"/>
              <a:t>temelinde</a:t>
            </a:r>
            <a:r>
              <a:rPr lang="en-US" dirty="0"/>
              <a:t> </a:t>
            </a:r>
            <a:r>
              <a:rPr lang="en-US" dirty="0" err="1"/>
              <a:t>bir</a:t>
            </a:r>
            <a:r>
              <a:rPr lang="en-US" dirty="0"/>
              <a:t> React </a:t>
            </a:r>
            <a:r>
              <a:rPr lang="en-US" dirty="0" err="1"/>
              <a:t>projesi</a:t>
            </a:r>
            <a:r>
              <a:rPr lang="en-US" dirty="0"/>
              <a:t> </a:t>
            </a:r>
            <a:r>
              <a:rPr lang="en-US" dirty="0" err="1"/>
              <a:t>olduğu</a:t>
            </a:r>
            <a:r>
              <a:rPr lang="en-US" dirty="0"/>
              <a:t> </a:t>
            </a:r>
            <a:r>
              <a:rPr lang="en-US" dirty="0" err="1"/>
              <a:t>için</a:t>
            </a:r>
            <a:r>
              <a:rPr lang="en-US" dirty="0"/>
              <a:t> </a:t>
            </a:r>
            <a:r>
              <a:rPr lang="en-US" dirty="0" err="1"/>
              <a:t>bu</a:t>
            </a:r>
            <a:r>
              <a:rPr lang="en-US" dirty="0"/>
              <a:t> </a:t>
            </a:r>
            <a:r>
              <a:rPr lang="en-US" dirty="0" err="1"/>
              <a:t>dosyayı</a:t>
            </a:r>
            <a:r>
              <a:rPr lang="en-US" dirty="0"/>
              <a:t> da </a:t>
            </a:r>
            <a:r>
              <a:rPr lang="en-US" dirty="0" err="1"/>
              <a:t>incelediğimizde</a:t>
            </a:r>
            <a:r>
              <a:rPr lang="en-US" dirty="0"/>
              <a:t> </a:t>
            </a:r>
            <a:r>
              <a:rPr lang="en-US" dirty="0" err="1"/>
              <a:t>bir</a:t>
            </a:r>
            <a:r>
              <a:rPr lang="en-US" dirty="0"/>
              <a:t> React </a:t>
            </a:r>
            <a:r>
              <a:rPr lang="en-US" dirty="0" err="1"/>
              <a:t>projesi</a:t>
            </a:r>
            <a:r>
              <a:rPr lang="en-US" dirty="0"/>
              <a:t> </a:t>
            </a:r>
            <a:r>
              <a:rPr lang="en-US" dirty="0" err="1"/>
              <a:t>ile</a:t>
            </a:r>
            <a:r>
              <a:rPr lang="en-US" dirty="0"/>
              <a:t> </a:t>
            </a:r>
            <a:r>
              <a:rPr lang="en-US" dirty="0" err="1"/>
              <a:t>hemen</a:t>
            </a:r>
            <a:r>
              <a:rPr lang="en-US" dirty="0"/>
              <a:t> </a:t>
            </a:r>
            <a:r>
              <a:rPr lang="en-US" dirty="0" err="1"/>
              <a:t>hemen</a:t>
            </a:r>
            <a:r>
              <a:rPr lang="en-US" dirty="0"/>
              <a:t> </a:t>
            </a:r>
            <a:r>
              <a:rPr lang="en-US" dirty="0" err="1"/>
              <a:t>aynı</a:t>
            </a:r>
            <a:r>
              <a:rPr lang="en-US" dirty="0"/>
              <a:t> </a:t>
            </a:r>
            <a:r>
              <a:rPr lang="en-US" dirty="0" err="1"/>
              <a:t>yapıda</a:t>
            </a:r>
            <a:r>
              <a:rPr lang="en-US" dirty="0"/>
              <a:t> </a:t>
            </a:r>
            <a:r>
              <a:rPr lang="en-US" dirty="0" err="1"/>
              <a:t>olduğunu</a:t>
            </a:r>
            <a:r>
              <a:rPr lang="en-US" dirty="0"/>
              <a:t> </a:t>
            </a:r>
            <a:r>
              <a:rPr lang="en-US" dirty="0" err="1"/>
              <a:t>görüyoruz</a:t>
            </a:r>
            <a:r>
              <a:rPr lang="en-US" dirty="0"/>
              <a:t>. Tek fark HTML </a:t>
            </a:r>
            <a:r>
              <a:rPr lang="en-US" dirty="0" err="1"/>
              <a:t>bileşenleri</a:t>
            </a:r>
            <a:r>
              <a:rPr lang="en-US" dirty="0"/>
              <a:t> </a:t>
            </a:r>
            <a:r>
              <a:rPr lang="en-US" dirty="0" err="1"/>
              <a:t>olan</a:t>
            </a:r>
            <a:r>
              <a:rPr lang="en-US" dirty="0"/>
              <a:t> &lt;div&gt; </a:t>
            </a:r>
            <a:r>
              <a:rPr lang="en-US" dirty="0" err="1"/>
              <a:t>ve</a:t>
            </a:r>
            <a:r>
              <a:rPr lang="en-US" dirty="0"/>
              <a:t> &lt;p&gt; </a:t>
            </a:r>
            <a:r>
              <a:rPr lang="en-US" dirty="0" err="1"/>
              <a:t>elemanlarının</a:t>
            </a:r>
            <a:r>
              <a:rPr lang="en-US" dirty="0"/>
              <a:t> </a:t>
            </a:r>
            <a:r>
              <a:rPr lang="en-US" dirty="0" err="1"/>
              <a:t>yerini</a:t>
            </a:r>
            <a:r>
              <a:rPr lang="en-US" dirty="0"/>
              <a:t>, Android </a:t>
            </a:r>
            <a:r>
              <a:rPr lang="en-US" dirty="0" err="1"/>
              <a:t>ve</a:t>
            </a:r>
            <a:r>
              <a:rPr lang="en-US" dirty="0"/>
              <a:t> iOS </a:t>
            </a:r>
            <a:r>
              <a:rPr lang="en-US" dirty="0" err="1"/>
              <a:t>karşılıkları</a:t>
            </a:r>
            <a:r>
              <a:rPr lang="en-US" dirty="0"/>
              <a:t> </a:t>
            </a:r>
            <a:r>
              <a:rPr lang="en-US" dirty="0" err="1"/>
              <a:t>olacak</a:t>
            </a:r>
            <a:r>
              <a:rPr lang="en-US" dirty="0"/>
              <a:t> </a:t>
            </a:r>
            <a:r>
              <a:rPr lang="en-US" dirty="0" err="1"/>
              <a:t>şekilde</a:t>
            </a:r>
            <a:r>
              <a:rPr lang="en-US" dirty="0"/>
              <a:t> &lt;View&gt; </a:t>
            </a:r>
            <a:r>
              <a:rPr lang="en-US" dirty="0" err="1"/>
              <a:t>ve</a:t>
            </a:r>
            <a:r>
              <a:rPr lang="en-US" dirty="0"/>
              <a:t> &lt;Text&gt; </a:t>
            </a:r>
            <a:r>
              <a:rPr lang="en-US" dirty="0" err="1"/>
              <a:t>bileşenleri</a:t>
            </a:r>
            <a:r>
              <a:rPr lang="en-US" dirty="0"/>
              <a:t> </a:t>
            </a:r>
            <a:r>
              <a:rPr lang="en-US" dirty="0" err="1"/>
              <a:t>almakta</a:t>
            </a:r>
            <a:r>
              <a:rPr lang="en-US" dirty="0"/>
              <a:t>. Bu </a:t>
            </a:r>
            <a:r>
              <a:rPr lang="en-US" dirty="0" err="1"/>
              <a:t>bileşenlerin</a:t>
            </a:r>
            <a:r>
              <a:rPr lang="en-US" dirty="0"/>
              <a:t> </a:t>
            </a:r>
            <a:r>
              <a:rPr lang="en-US" dirty="0" err="1"/>
              <a:t>kullanımının</a:t>
            </a:r>
            <a:r>
              <a:rPr lang="en-US" dirty="0"/>
              <a:t> da React </a:t>
            </a:r>
            <a:r>
              <a:rPr lang="en-US" dirty="0" err="1"/>
              <a:t>projesi</a:t>
            </a:r>
            <a:r>
              <a:rPr lang="en-US" dirty="0"/>
              <a:t> </a:t>
            </a:r>
            <a:r>
              <a:rPr lang="en-US" dirty="0" err="1"/>
              <a:t>ile</a:t>
            </a:r>
            <a:r>
              <a:rPr lang="en-US" dirty="0"/>
              <a:t> </a:t>
            </a:r>
            <a:r>
              <a:rPr lang="en-US" dirty="0" err="1"/>
              <a:t>hemen</a:t>
            </a:r>
            <a:r>
              <a:rPr lang="en-US" dirty="0"/>
              <a:t> </a:t>
            </a:r>
            <a:r>
              <a:rPr lang="en-US" dirty="0" err="1"/>
              <a:t>hemen</a:t>
            </a:r>
            <a:r>
              <a:rPr lang="en-US" dirty="0"/>
              <a:t> </a:t>
            </a:r>
            <a:r>
              <a:rPr lang="en-US" dirty="0" err="1"/>
              <a:t>aynı</a:t>
            </a:r>
            <a:r>
              <a:rPr lang="en-US" dirty="0"/>
              <a:t> </a:t>
            </a:r>
            <a:r>
              <a:rPr lang="en-US" dirty="0" err="1"/>
              <a:t>şekilde</a:t>
            </a:r>
            <a:r>
              <a:rPr lang="en-US" dirty="0"/>
              <a:t> </a:t>
            </a:r>
            <a:r>
              <a:rPr lang="en-US" dirty="0" err="1"/>
              <a:t>bulunuyor</a:t>
            </a:r>
            <a:r>
              <a:rPr lang="en-US" dirty="0"/>
              <a:t>.</a:t>
            </a:r>
          </a:p>
        </p:txBody>
      </p:sp>
      <p:sp>
        <p:nvSpPr>
          <p:cNvPr id="18" name="Rectangle 17">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8BC3CA9E-5BA2-42C0-A3C0-6C37EE917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890" y="2037184"/>
            <a:ext cx="3328416" cy="2791574"/>
          </a:xfrm>
          <a:prstGeom prst="rect">
            <a:avLst/>
          </a:prstGeom>
        </p:spPr>
      </p:pic>
    </p:spTree>
    <p:extLst>
      <p:ext uri="{BB962C8B-B14F-4D97-AF65-F5344CB8AC3E}">
        <p14:creationId xmlns:p14="http://schemas.microsoft.com/office/powerpoint/2010/main" val="1581010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39C0756D-A553-4284-91B2-012516B625BA}"/>
              </a:ext>
            </a:extLst>
          </p:cNvPr>
          <p:cNvSpPr>
            <a:spLocks noGrp="1"/>
          </p:cNvSpPr>
          <p:nvPr>
            <p:ph type="title"/>
          </p:nvPr>
        </p:nvSpPr>
        <p:spPr>
          <a:xfrm>
            <a:off x="643467" y="2681103"/>
            <a:ext cx="3363974" cy="1495794"/>
          </a:xfrm>
          <a:prstGeom prst="ellipse">
            <a:avLst/>
          </a:prstGeom>
          <a:noFill/>
          <a:ln>
            <a:solidFill>
              <a:schemeClr val="bg1"/>
            </a:solidFill>
          </a:ln>
        </p:spPr>
        <p:txBody>
          <a:bodyPr wrap="square">
            <a:normAutofit/>
          </a:bodyPr>
          <a:lstStyle/>
          <a:p>
            <a:r>
              <a:rPr lang="tr-TR" sz="2400">
                <a:solidFill>
                  <a:schemeClr val="bg1"/>
                </a:solidFill>
              </a:rPr>
              <a:t>Sunum Özeti</a:t>
            </a:r>
          </a:p>
        </p:txBody>
      </p:sp>
      <p:graphicFrame>
        <p:nvGraphicFramePr>
          <p:cNvPr id="15" name="İçerik Yer Tutucusu 2">
            <a:extLst>
              <a:ext uri="{FF2B5EF4-FFF2-40B4-BE49-F238E27FC236}">
                <a16:creationId xmlns:a16="http://schemas.microsoft.com/office/drawing/2014/main" id="{81D91004-BD0E-44BB-B2BC-DE9022BA5E83}"/>
              </a:ext>
            </a:extLst>
          </p:cNvPr>
          <p:cNvGraphicFramePr>
            <a:graphicFrameLocks noGrp="1"/>
          </p:cNvGraphicFramePr>
          <p:nvPr>
            <p:ph idx="1"/>
            <p:extLst>
              <p:ext uri="{D42A27DB-BD31-4B8C-83A1-F6EECF244321}">
                <p14:modId xmlns:p14="http://schemas.microsoft.com/office/powerpoint/2010/main" val="2920937656"/>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9789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2A8EE95-1F4D-4E01-A931-52B03E4EC00D}"/>
              </a:ext>
            </a:extLst>
          </p:cNvPr>
          <p:cNvSpPr>
            <a:spLocks noGrp="1"/>
          </p:cNvSpPr>
          <p:nvPr>
            <p:ph type="title"/>
          </p:nvPr>
        </p:nvSpPr>
        <p:spPr>
          <a:xfrm>
            <a:off x="804672" y="964692"/>
            <a:ext cx="5894832" cy="1188720"/>
          </a:xfrm>
        </p:spPr>
        <p:txBody>
          <a:bodyPr>
            <a:normAutofit/>
          </a:bodyPr>
          <a:lstStyle/>
          <a:p>
            <a:r>
              <a:rPr lang="tr-TR"/>
              <a:t>Stil ve biçimlendirme</a:t>
            </a:r>
          </a:p>
        </p:txBody>
      </p:sp>
      <p:sp>
        <p:nvSpPr>
          <p:cNvPr id="13" name="Content Placeholder 8">
            <a:extLst>
              <a:ext uri="{FF2B5EF4-FFF2-40B4-BE49-F238E27FC236}">
                <a16:creationId xmlns:a16="http://schemas.microsoft.com/office/drawing/2014/main" id="{3F9B3F49-9542-4CE4-BB5C-46A7B418F1E7}"/>
              </a:ext>
            </a:extLst>
          </p:cNvPr>
          <p:cNvSpPr>
            <a:spLocks noGrp="1"/>
          </p:cNvSpPr>
          <p:nvPr>
            <p:ph idx="1"/>
          </p:nvPr>
        </p:nvSpPr>
        <p:spPr>
          <a:xfrm>
            <a:off x="803243" y="2638044"/>
            <a:ext cx="5963317" cy="3263206"/>
          </a:xfrm>
        </p:spPr>
        <p:txBody>
          <a:bodyPr>
            <a:normAutofit/>
          </a:bodyPr>
          <a:lstStyle/>
          <a:p>
            <a:pPr marL="0" indent="0">
              <a:lnSpc>
                <a:spcPct val="90000"/>
              </a:lnSpc>
              <a:buNone/>
            </a:pPr>
            <a:r>
              <a:rPr lang="tr-TR" sz="1500"/>
              <a:t>  </a:t>
            </a:r>
            <a:r>
              <a:rPr lang="tr-TR" sz="1500" err="1"/>
              <a:t>React</a:t>
            </a:r>
            <a:r>
              <a:rPr lang="tr-TR" sz="1500"/>
              <a:t> </a:t>
            </a:r>
            <a:r>
              <a:rPr lang="tr-TR" sz="1500" err="1"/>
              <a:t>Native</a:t>
            </a:r>
            <a:r>
              <a:rPr lang="tr-TR" sz="1500"/>
              <a:t> bileşenlerinin </a:t>
            </a:r>
            <a:r>
              <a:rPr lang="tr-TR" sz="1500" err="1"/>
              <a:t>stillendirilmesi</a:t>
            </a:r>
            <a:r>
              <a:rPr lang="tr-TR" sz="1500"/>
              <a:t> </a:t>
            </a:r>
            <a:r>
              <a:rPr lang="tr-TR" sz="1500" err="1"/>
              <a:t>css</a:t>
            </a:r>
            <a:r>
              <a:rPr lang="tr-TR" sz="1500"/>
              <a:t> yerine </a:t>
            </a:r>
            <a:r>
              <a:rPr lang="tr-TR" sz="1500" err="1"/>
              <a:t>json</a:t>
            </a:r>
            <a:r>
              <a:rPr lang="tr-TR" sz="1500"/>
              <a:t> </a:t>
            </a:r>
            <a:r>
              <a:rPr lang="tr-TR" sz="1500" err="1"/>
              <a:t>object</a:t>
            </a:r>
            <a:r>
              <a:rPr lang="tr-TR" sz="1500"/>
              <a:t> tarzı bir yapı ile yazılır ve daha önceden de bahsedildiği gibi </a:t>
            </a:r>
            <a:r>
              <a:rPr lang="tr-TR" sz="1500" err="1"/>
              <a:t>Flexbox</a:t>
            </a:r>
            <a:r>
              <a:rPr lang="tr-TR" sz="1500"/>
              <a:t> </a:t>
            </a:r>
            <a:r>
              <a:rPr lang="tr-TR" sz="1500" err="1"/>
              <a:t>yapsı</a:t>
            </a:r>
            <a:r>
              <a:rPr lang="tr-TR" sz="1500"/>
              <a:t> kullanılır. </a:t>
            </a:r>
            <a:r>
              <a:rPr lang="tr-TR" sz="1500" err="1"/>
              <a:t>Flexbox</a:t>
            </a:r>
            <a:r>
              <a:rPr lang="tr-TR" sz="1500"/>
              <a:t> yapısını </a:t>
            </a:r>
            <a:r>
              <a:rPr lang="tr-TR" sz="1500">
                <a:hlinkClick r:id="rId2"/>
              </a:rPr>
              <a:t>https://facebook.github.io/react-native/docs/flexbox</a:t>
            </a:r>
            <a:r>
              <a:rPr lang="tr-TR" sz="1500"/>
              <a:t> adresinden incelemek şiddetle tavsiye edilir.</a:t>
            </a:r>
          </a:p>
          <a:p>
            <a:pPr marL="0" indent="0">
              <a:lnSpc>
                <a:spcPct val="90000"/>
              </a:lnSpc>
              <a:buNone/>
            </a:pPr>
            <a:endParaRPr lang="tr-TR" sz="1500"/>
          </a:p>
          <a:p>
            <a:pPr marL="0" indent="0">
              <a:lnSpc>
                <a:spcPct val="90000"/>
              </a:lnSpc>
              <a:buNone/>
            </a:pPr>
            <a:r>
              <a:rPr lang="tr-TR" sz="1500"/>
              <a:t>  Yan tarafta </a:t>
            </a:r>
            <a:r>
              <a:rPr lang="tr-TR" sz="1500" err="1"/>
              <a:t>css</a:t>
            </a:r>
            <a:r>
              <a:rPr lang="tr-TR" sz="1500"/>
              <a:t> yapısına çok benzer olan yapıyı  </a:t>
            </a:r>
            <a:r>
              <a:rPr lang="tr-TR" sz="1500" err="1"/>
              <a:t>styles</a:t>
            </a:r>
            <a:r>
              <a:rPr lang="tr-TR" sz="1500"/>
              <a:t> nesnesinden yararlanarak aşağıdaki kullanabiliriz.</a:t>
            </a:r>
          </a:p>
          <a:p>
            <a:pPr marL="0" indent="0">
              <a:lnSpc>
                <a:spcPct val="90000"/>
              </a:lnSpc>
              <a:buNone/>
            </a:pPr>
            <a:endParaRPr lang="tr-TR" sz="1500"/>
          </a:p>
          <a:p>
            <a:pPr marL="0" indent="0">
              <a:lnSpc>
                <a:spcPct val="90000"/>
              </a:lnSpc>
              <a:buNone/>
            </a:pPr>
            <a:r>
              <a:rPr lang="tr-TR" sz="1500" b="1"/>
              <a:t>&lt;</a:t>
            </a:r>
            <a:r>
              <a:rPr lang="tr-TR" sz="1500" b="1" err="1"/>
              <a:t>view</a:t>
            </a:r>
            <a:r>
              <a:rPr lang="tr-TR" sz="1500" b="1"/>
              <a:t> </a:t>
            </a:r>
            <a:r>
              <a:rPr lang="tr-TR" sz="1500" b="1" err="1"/>
              <a:t>style</a:t>
            </a:r>
            <a:r>
              <a:rPr lang="tr-TR" sz="1500" b="1"/>
              <a:t>={</a:t>
            </a:r>
            <a:r>
              <a:rPr lang="tr-TR" sz="1500" b="1" err="1"/>
              <a:t>styles.container</a:t>
            </a:r>
            <a:r>
              <a:rPr lang="tr-TR" sz="1500" b="1"/>
              <a:t>}&gt; </a:t>
            </a:r>
          </a:p>
          <a:p>
            <a:pPr marL="0" indent="0">
              <a:lnSpc>
                <a:spcPct val="90000"/>
              </a:lnSpc>
              <a:buNone/>
            </a:pPr>
            <a:r>
              <a:rPr lang="tr-TR" sz="1500" b="1"/>
              <a:t>……..</a:t>
            </a:r>
          </a:p>
          <a:p>
            <a:pPr marL="0" indent="0">
              <a:lnSpc>
                <a:spcPct val="90000"/>
              </a:lnSpc>
              <a:buNone/>
            </a:pPr>
            <a:r>
              <a:rPr lang="tr-TR" sz="1500" b="1"/>
              <a:t>&lt;/</a:t>
            </a:r>
            <a:r>
              <a:rPr lang="tr-TR" sz="1500" b="1" err="1"/>
              <a:t>view</a:t>
            </a:r>
            <a:r>
              <a:rPr lang="tr-TR" sz="1500" b="1"/>
              <a:t>&gt;</a:t>
            </a:r>
          </a:p>
        </p:txBody>
      </p:sp>
      <p:sp>
        <p:nvSpPr>
          <p:cNvPr id="18" name="Rectangle 17">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BC0A5626-1EF5-4D1C-B86F-095D0645E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890" y="1438325"/>
            <a:ext cx="3328416" cy="3989292"/>
          </a:xfrm>
          <a:prstGeom prst="rect">
            <a:avLst/>
          </a:prstGeom>
        </p:spPr>
      </p:pic>
    </p:spTree>
    <p:extLst>
      <p:ext uri="{BB962C8B-B14F-4D97-AF65-F5344CB8AC3E}">
        <p14:creationId xmlns:p14="http://schemas.microsoft.com/office/powerpoint/2010/main" val="1821116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2A8EE95-1F4D-4E01-A931-52B03E4EC00D}"/>
              </a:ext>
            </a:extLst>
          </p:cNvPr>
          <p:cNvSpPr>
            <a:spLocks noGrp="1"/>
          </p:cNvSpPr>
          <p:nvPr>
            <p:ph type="title"/>
          </p:nvPr>
        </p:nvSpPr>
        <p:spPr>
          <a:xfrm>
            <a:off x="3467736" y="658196"/>
            <a:ext cx="8546840" cy="1174991"/>
          </a:xfrm>
        </p:spPr>
        <p:txBody>
          <a:bodyPr>
            <a:normAutofit/>
          </a:bodyPr>
          <a:lstStyle/>
          <a:p>
            <a:r>
              <a:rPr lang="tr-TR" sz="2400" dirty="0"/>
              <a:t>Projeyi Çalıştırma</a:t>
            </a:r>
          </a:p>
        </p:txBody>
      </p:sp>
      <p:sp>
        <p:nvSpPr>
          <p:cNvPr id="13" name="Content Placeholder 8">
            <a:extLst>
              <a:ext uri="{FF2B5EF4-FFF2-40B4-BE49-F238E27FC236}">
                <a16:creationId xmlns:a16="http://schemas.microsoft.com/office/drawing/2014/main" id="{3F9B3F49-9542-4CE4-BB5C-46A7B418F1E7}"/>
              </a:ext>
            </a:extLst>
          </p:cNvPr>
          <p:cNvSpPr>
            <a:spLocks noGrp="1"/>
          </p:cNvSpPr>
          <p:nvPr>
            <p:ph idx="1"/>
          </p:nvPr>
        </p:nvSpPr>
        <p:spPr>
          <a:xfrm>
            <a:off x="3620279" y="3154261"/>
            <a:ext cx="8241754" cy="3443422"/>
          </a:xfrm>
        </p:spPr>
        <p:txBody>
          <a:bodyPr>
            <a:normAutofit/>
          </a:bodyPr>
          <a:lstStyle/>
          <a:p>
            <a:pPr marL="0" indent="0">
              <a:buNone/>
            </a:pPr>
            <a:endParaRPr lang="tr-TR" dirty="0"/>
          </a:p>
          <a:p>
            <a:pPr>
              <a:buFontTx/>
              <a:buChar char="-"/>
            </a:pPr>
            <a:r>
              <a:rPr lang="tr-TR" dirty="0" err="1"/>
              <a:t>Android</a:t>
            </a:r>
            <a:r>
              <a:rPr lang="tr-TR" dirty="0"/>
              <a:t> için proje klasörümüzün içindeyken ilk komutumuzu çalıştırdığımızda makinaya bağlı bir cihazımız varsa cihaz üzerinde yok ise </a:t>
            </a:r>
            <a:r>
              <a:rPr lang="tr-TR" dirty="0" err="1"/>
              <a:t>emulator</a:t>
            </a:r>
            <a:r>
              <a:rPr lang="tr-TR" dirty="0"/>
              <a:t> üzerinde  projeyi yükleyip çalıştıracaktır.</a:t>
            </a:r>
          </a:p>
          <a:p>
            <a:pPr>
              <a:buFontTx/>
              <a:buChar char="-"/>
            </a:pPr>
            <a:r>
              <a:rPr lang="tr-TR" dirty="0" err="1"/>
              <a:t>Ios</a:t>
            </a:r>
            <a:r>
              <a:rPr lang="tr-TR" dirty="0"/>
              <a:t> için ise ikinci komutumuzu çalıştırdığımızda </a:t>
            </a:r>
            <a:r>
              <a:rPr lang="tr-TR" dirty="0" err="1"/>
              <a:t>simulator</a:t>
            </a:r>
            <a:r>
              <a:rPr lang="tr-TR" dirty="0"/>
              <a:t> üzerinde çalıştıracaktır. </a:t>
            </a:r>
            <a:r>
              <a:rPr lang="tr-TR" dirty="0" err="1"/>
              <a:t>Ios</a:t>
            </a:r>
            <a:r>
              <a:rPr lang="tr-TR" dirty="0"/>
              <a:t> için cihazda çalıştırmak istiyor isek bir </a:t>
            </a:r>
            <a:r>
              <a:rPr lang="tr-TR" dirty="0" err="1"/>
              <a:t>developer</a:t>
            </a:r>
            <a:r>
              <a:rPr lang="tr-TR" dirty="0"/>
              <a:t> hesabımız ve bu hesapta cihazımızın test cihazı olarak kayıtlı olması gerekiyor. Hesabımızın sertifikasını </a:t>
            </a:r>
            <a:r>
              <a:rPr lang="tr-TR" dirty="0" err="1"/>
              <a:t>mac</a:t>
            </a:r>
            <a:r>
              <a:rPr lang="tr-TR" dirty="0"/>
              <a:t> bilgisayarımıza tanıttıktan sonra cihazımızda </a:t>
            </a:r>
            <a:r>
              <a:rPr lang="tr-TR" dirty="0" err="1"/>
              <a:t>xcode</a:t>
            </a:r>
            <a:r>
              <a:rPr lang="tr-TR" dirty="0"/>
              <a:t> üzerinden çalıştırıp projemizi görebiliriz.</a:t>
            </a:r>
            <a:endParaRPr lang="en-US" dirty="0"/>
          </a:p>
        </p:txBody>
      </p:sp>
      <p:sp>
        <p:nvSpPr>
          <p:cNvPr id="15" name="Dikdörtgen 14">
            <a:extLst>
              <a:ext uri="{FF2B5EF4-FFF2-40B4-BE49-F238E27FC236}">
                <a16:creationId xmlns:a16="http://schemas.microsoft.com/office/drawing/2014/main" id="{2B1B18BC-2DDB-4E05-BB60-A26376017830}"/>
              </a:ext>
            </a:extLst>
          </p:cNvPr>
          <p:cNvSpPr/>
          <p:nvPr/>
        </p:nvSpPr>
        <p:spPr>
          <a:xfrm>
            <a:off x="3620279" y="2270164"/>
            <a:ext cx="8241754" cy="3607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t>react-native</a:t>
            </a:r>
            <a:r>
              <a:rPr lang="tr-TR" dirty="0"/>
              <a:t> </a:t>
            </a:r>
            <a:r>
              <a:rPr lang="tr-TR" dirty="0" err="1"/>
              <a:t>run-android</a:t>
            </a:r>
            <a:endParaRPr lang="tr-TR" dirty="0"/>
          </a:p>
        </p:txBody>
      </p:sp>
      <p:pic>
        <p:nvPicPr>
          <p:cNvPr id="4" name="Resim 3">
            <a:extLst>
              <a:ext uri="{FF2B5EF4-FFF2-40B4-BE49-F238E27FC236}">
                <a16:creationId xmlns:a16="http://schemas.microsoft.com/office/drawing/2014/main" id="{145658FB-F1D6-43A5-B7DB-E5EA97706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165231" cy="6858000"/>
          </a:xfrm>
          <a:prstGeom prst="rect">
            <a:avLst/>
          </a:prstGeom>
        </p:spPr>
      </p:pic>
      <p:sp>
        <p:nvSpPr>
          <p:cNvPr id="14" name="Dikdörtgen 13">
            <a:extLst>
              <a:ext uri="{FF2B5EF4-FFF2-40B4-BE49-F238E27FC236}">
                <a16:creationId xmlns:a16="http://schemas.microsoft.com/office/drawing/2014/main" id="{204E4D22-BE3A-4419-9914-9359E0467CF5}"/>
              </a:ext>
            </a:extLst>
          </p:cNvPr>
          <p:cNvSpPr/>
          <p:nvPr/>
        </p:nvSpPr>
        <p:spPr>
          <a:xfrm>
            <a:off x="3620279" y="2973897"/>
            <a:ext cx="8241754" cy="3607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t>react-native</a:t>
            </a:r>
            <a:r>
              <a:rPr lang="tr-TR" dirty="0"/>
              <a:t> </a:t>
            </a:r>
            <a:r>
              <a:rPr lang="tr-TR" dirty="0" err="1"/>
              <a:t>run-ios</a:t>
            </a:r>
            <a:endParaRPr lang="tr-TR" dirty="0"/>
          </a:p>
        </p:txBody>
      </p:sp>
    </p:spTree>
    <p:extLst>
      <p:ext uri="{BB962C8B-B14F-4D97-AF65-F5344CB8AC3E}">
        <p14:creationId xmlns:p14="http://schemas.microsoft.com/office/powerpoint/2010/main" val="3139256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ED03601-4724-4293-A32A-3A0879C5D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E433AC3-E189-483B-9E8C-DFD5D2A18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22A8EE95-1F4D-4E01-A931-52B03E4EC00D}"/>
              </a:ext>
            </a:extLst>
          </p:cNvPr>
          <p:cNvSpPr>
            <a:spLocks noGrp="1"/>
          </p:cNvSpPr>
          <p:nvPr>
            <p:ph type="title"/>
          </p:nvPr>
        </p:nvSpPr>
        <p:spPr>
          <a:xfrm>
            <a:off x="1742812" y="4286128"/>
            <a:ext cx="8991600" cy="1264762"/>
          </a:xfrm>
        </p:spPr>
        <p:txBody>
          <a:bodyPr vert="horz" lIns="274320" tIns="182880" rIns="274320" bIns="182880" rtlCol="0" anchor="ctr" anchorCtr="1">
            <a:normAutofit/>
          </a:bodyPr>
          <a:lstStyle/>
          <a:p>
            <a:r>
              <a:rPr lang="en-US" sz="3200" dirty="0" err="1"/>
              <a:t>Ve</a:t>
            </a:r>
            <a:r>
              <a:rPr lang="en-US" sz="3200" dirty="0"/>
              <a:t> </a:t>
            </a:r>
            <a:r>
              <a:rPr lang="en-US" sz="3200" dirty="0" err="1"/>
              <a:t>Sunum</a:t>
            </a:r>
            <a:r>
              <a:rPr lang="en-US" sz="3200" dirty="0"/>
              <a:t> Biter </a:t>
            </a:r>
            <a:r>
              <a:rPr lang="en-US" sz="3200" dirty="0" err="1"/>
              <a:t>Örnek</a:t>
            </a:r>
            <a:r>
              <a:rPr lang="en-US" sz="3200" dirty="0"/>
              <a:t> </a:t>
            </a:r>
            <a:r>
              <a:rPr lang="en-US" sz="3200" dirty="0" err="1"/>
              <a:t>Proje</a:t>
            </a:r>
            <a:r>
              <a:rPr lang="en-US" sz="3200" dirty="0"/>
              <a:t> BAŞLAR</a:t>
            </a:r>
          </a:p>
        </p:txBody>
      </p:sp>
      <p:pic>
        <p:nvPicPr>
          <p:cNvPr id="5" name="Resim 4">
            <a:extLst>
              <a:ext uri="{FF2B5EF4-FFF2-40B4-BE49-F238E27FC236}">
                <a16:creationId xmlns:a16="http://schemas.microsoft.com/office/drawing/2014/main" id="{F9C47258-488A-4A2F-873E-48B3A4DF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129" y="640078"/>
            <a:ext cx="4401742" cy="3301307"/>
          </a:xfrm>
          <a:prstGeom prst="rect">
            <a:avLst/>
          </a:prstGeom>
        </p:spPr>
      </p:pic>
    </p:spTree>
    <p:extLst>
      <p:ext uri="{BB962C8B-B14F-4D97-AF65-F5344CB8AC3E}">
        <p14:creationId xmlns:p14="http://schemas.microsoft.com/office/powerpoint/2010/main" val="306806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281A87D-FD8B-45D9-8E38-2B1357512047}"/>
              </a:ext>
            </a:extLst>
          </p:cNvPr>
          <p:cNvSpPr>
            <a:spLocks noGrp="1"/>
          </p:cNvSpPr>
          <p:nvPr>
            <p:ph type="title"/>
          </p:nvPr>
        </p:nvSpPr>
        <p:spPr>
          <a:xfrm>
            <a:off x="804672" y="964692"/>
            <a:ext cx="4476806" cy="1188720"/>
          </a:xfrm>
        </p:spPr>
        <p:txBody>
          <a:bodyPr>
            <a:normAutofit/>
          </a:bodyPr>
          <a:lstStyle/>
          <a:p>
            <a:r>
              <a:rPr lang="tr-TR"/>
              <a:t>React Native Nedir</a:t>
            </a:r>
            <a:endParaRPr lang="tr-TR" dirty="0"/>
          </a:p>
        </p:txBody>
      </p:sp>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3244" y="2638044"/>
            <a:ext cx="4492932" cy="3263206"/>
          </a:xfrm>
        </p:spPr>
        <p:txBody>
          <a:bodyPr>
            <a:normAutofit/>
          </a:bodyPr>
          <a:lstStyle/>
          <a:p>
            <a:pPr>
              <a:lnSpc>
                <a:spcPct val="90000"/>
              </a:lnSpc>
            </a:pPr>
            <a:r>
              <a:rPr lang="tr-TR" sz="1500" dirty="0" err="1"/>
              <a:t>React</a:t>
            </a:r>
            <a:r>
              <a:rPr lang="tr-TR" sz="1500" dirty="0"/>
              <a:t> </a:t>
            </a:r>
            <a:r>
              <a:rPr lang="tr-TR" sz="1500" dirty="0" err="1"/>
              <a:t>Native</a:t>
            </a:r>
            <a:r>
              <a:rPr lang="tr-TR" sz="1500" dirty="0"/>
              <a:t> bir kullanıcı </a:t>
            </a:r>
            <a:r>
              <a:rPr lang="tr-TR" sz="1500" dirty="0" err="1"/>
              <a:t>arayüzü</a:t>
            </a:r>
            <a:r>
              <a:rPr lang="tr-TR" sz="1500" dirty="0"/>
              <a:t> geliştirme kütüphanesi olan </a:t>
            </a:r>
            <a:r>
              <a:rPr lang="tr-TR" sz="1500" dirty="0" err="1"/>
              <a:t>React</a:t>
            </a:r>
            <a:r>
              <a:rPr lang="tr-TR" sz="1500" dirty="0"/>
              <a:t> ile </a:t>
            </a:r>
            <a:r>
              <a:rPr lang="tr-TR" sz="1500" dirty="0" err="1"/>
              <a:t>croos</a:t>
            </a:r>
            <a:r>
              <a:rPr lang="tr-TR" sz="1500" dirty="0"/>
              <a:t>-platform uygulama geliştirdiğimiz bir </a:t>
            </a:r>
            <a:r>
              <a:rPr lang="tr-TR" sz="1500" dirty="0" err="1"/>
              <a:t>framework</a:t>
            </a:r>
            <a:r>
              <a:rPr lang="tr-TR" sz="1500" dirty="0"/>
              <a:t>. </a:t>
            </a:r>
          </a:p>
          <a:p>
            <a:pPr>
              <a:lnSpc>
                <a:spcPct val="90000"/>
              </a:lnSpc>
            </a:pPr>
            <a:r>
              <a:rPr lang="tr-TR" sz="1500" dirty="0" err="1"/>
              <a:t>React</a:t>
            </a:r>
            <a:r>
              <a:rPr lang="tr-TR" sz="1500" dirty="0"/>
              <a:t> </a:t>
            </a:r>
            <a:r>
              <a:rPr lang="tr-TR" sz="1500" dirty="0" err="1"/>
              <a:t>Native</a:t>
            </a:r>
            <a:r>
              <a:rPr lang="tr-TR" sz="1500" dirty="0"/>
              <a:t> html ile oluşturduğumuz </a:t>
            </a:r>
            <a:r>
              <a:rPr lang="tr-TR" sz="1500" dirty="0" err="1"/>
              <a:t>webviewda</a:t>
            </a:r>
            <a:r>
              <a:rPr lang="tr-TR" sz="1500" dirty="0"/>
              <a:t> çalışan </a:t>
            </a:r>
            <a:r>
              <a:rPr lang="tr-TR" sz="1500" dirty="0" err="1"/>
              <a:t>hybrid</a:t>
            </a:r>
            <a:r>
              <a:rPr lang="tr-TR" sz="1500" dirty="0"/>
              <a:t> bir uygulama değildir. Yani </a:t>
            </a:r>
            <a:r>
              <a:rPr lang="tr-TR" sz="1500" dirty="0" err="1"/>
              <a:t>React</a:t>
            </a:r>
            <a:r>
              <a:rPr lang="tr-TR" sz="1500" dirty="0"/>
              <a:t> </a:t>
            </a:r>
            <a:r>
              <a:rPr lang="tr-TR" sz="1500" dirty="0" err="1"/>
              <a:t>Native</a:t>
            </a:r>
            <a:r>
              <a:rPr lang="tr-TR" sz="1500" dirty="0"/>
              <a:t>, </a:t>
            </a:r>
            <a:r>
              <a:rPr lang="tr-TR" sz="1500" dirty="0" err="1"/>
              <a:t>native</a:t>
            </a:r>
            <a:r>
              <a:rPr lang="tr-TR" sz="1500" dirty="0"/>
              <a:t> kelimesinin hakkını verir. Peki nasıl ???</a:t>
            </a:r>
          </a:p>
          <a:p>
            <a:pPr>
              <a:lnSpc>
                <a:spcPct val="90000"/>
              </a:lnSpc>
            </a:pPr>
            <a:r>
              <a:rPr lang="tr-TR" sz="1500" dirty="0"/>
              <a:t>Köprüler kurarak. </a:t>
            </a:r>
            <a:r>
              <a:rPr lang="tr-TR" sz="1500" dirty="0" err="1"/>
              <a:t>React</a:t>
            </a:r>
            <a:r>
              <a:rPr lang="tr-TR" sz="1500" dirty="0"/>
              <a:t> </a:t>
            </a:r>
            <a:r>
              <a:rPr lang="tr-TR" sz="1500" dirty="0" err="1"/>
              <a:t>Native</a:t>
            </a:r>
            <a:r>
              <a:rPr lang="tr-TR" sz="1500" dirty="0"/>
              <a:t> üzerinde oluşturulan her </a:t>
            </a:r>
            <a:r>
              <a:rPr lang="tr-TR" sz="1500" dirty="0" err="1"/>
              <a:t>tagın</a:t>
            </a:r>
            <a:r>
              <a:rPr lang="tr-TR" sz="1500" dirty="0"/>
              <a:t> (</a:t>
            </a:r>
            <a:r>
              <a:rPr lang="tr-TR" sz="1500" dirty="0" err="1"/>
              <a:t>view</a:t>
            </a:r>
            <a:r>
              <a:rPr lang="tr-TR" sz="1500" dirty="0"/>
              <a:t>, </a:t>
            </a:r>
            <a:r>
              <a:rPr lang="tr-TR" sz="1500" dirty="0" err="1"/>
              <a:t>slider</a:t>
            </a:r>
            <a:r>
              <a:rPr lang="tr-TR" sz="1500" dirty="0"/>
              <a:t> </a:t>
            </a:r>
            <a:r>
              <a:rPr lang="tr-TR" sz="1500" dirty="0" err="1"/>
              <a:t>vb</a:t>
            </a:r>
            <a:r>
              <a:rPr lang="tr-TR" sz="1500" dirty="0"/>
              <a:t>) </a:t>
            </a:r>
            <a:r>
              <a:rPr lang="tr-TR" sz="1500" dirty="0" err="1"/>
              <a:t>native</a:t>
            </a:r>
            <a:r>
              <a:rPr lang="tr-TR" sz="1500" dirty="0"/>
              <a:t> tarafta bir </a:t>
            </a:r>
            <a:r>
              <a:rPr lang="tr-TR" sz="1500" dirty="0" err="1"/>
              <a:t>class</a:t>
            </a:r>
            <a:r>
              <a:rPr lang="tr-TR" sz="1500" dirty="0"/>
              <a:t> karşılığı vardır.  Oluşan bu köprüler asenkron ve çift yönlü olarak bizim oluşturduğumuz bu nesneleri </a:t>
            </a:r>
            <a:r>
              <a:rPr lang="tr-TR" sz="1500" dirty="0" err="1"/>
              <a:t>android</a:t>
            </a:r>
            <a:r>
              <a:rPr lang="tr-TR" sz="1500" dirty="0"/>
              <a:t>, </a:t>
            </a:r>
            <a:r>
              <a:rPr lang="tr-TR" sz="1500" dirty="0" err="1"/>
              <a:t>ios</a:t>
            </a:r>
            <a:r>
              <a:rPr lang="tr-TR" sz="1500" dirty="0"/>
              <a:t> </a:t>
            </a:r>
            <a:r>
              <a:rPr lang="tr-TR" sz="1500" dirty="0" err="1"/>
              <a:t>vb</a:t>
            </a:r>
            <a:r>
              <a:rPr lang="tr-TR" sz="1500" dirty="0"/>
              <a:t> gibi ortamlara taşıyarak çalışma zamanında </a:t>
            </a:r>
            <a:r>
              <a:rPr lang="tr-TR" sz="1500" dirty="0" err="1"/>
              <a:t>native</a:t>
            </a:r>
            <a:r>
              <a:rPr lang="tr-TR" sz="1500" dirty="0"/>
              <a:t> bileşenlere dönüştürür.</a:t>
            </a:r>
          </a:p>
          <a:p>
            <a:pPr marL="0" indent="0">
              <a:lnSpc>
                <a:spcPct val="90000"/>
              </a:lnSpc>
              <a:buNone/>
            </a:pPr>
            <a:endParaRPr lang="tr-TR" sz="1500" dirty="0"/>
          </a:p>
          <a:p>
            <a:pPr marL="0" indent="0">
              <a:lnSpc>
                <a:spcPct val="90000"/>
              </a:lnSpc>
              <a:buNone/>
            </a:pPr>
            <a:endParaRPr lang="tr-TR" sz="1500" dirty="0"/>
          </a:p>
        </p:txBody>
      </p:sp>
      <p:sp>
        <p:nvSpPr>
          <p:cNvPr id="10" name="Rectangle 9">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8E567D3D-ED49-4DAE-B09E-D111E187D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789" y="2087946"/>
            <a:ext cx="4782312" cy="2690050"/>
          </a:xfrm>
          <a:prstGeom prst="rect">
            <a:avLst/>
          </a:prstGeom>
        </p:spPr>
      </p:pic>
    </p:spTree>
    <p:extLst>
      <p:ext uri="{BB962C8B-B14F-4D97-AF65-F5344CB8AC3E}">
        <p14:creationId xmlns:p14="http://schemas.microsoft.com/office/powerpoint/2010/main" val="212985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86714835-6CC0-482B-A7D1-7A8712B1DFF7}"/>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a:bodyPr>
          <a:lstStyle/>
          <a:p>
            <a:r>
              <a:rPr lang="en-US" sz="5000" kern="1200" cap="all" spc="200" baseline="0">
                <a:solidFill>
                  <a:srgbClr val="262626"/>
                </a:solidFill>
                <a:latin typeface="+mj-lt"/>
                <a:ea typeface="+mj-ea"/>
                <a:cs typeface="+mj-cs"/>
              </a:rPr>
              <a:t>React Native Kullanmak için 10 NEDEN</a:t>
            </a:r>
          </a:p>
        </p:txBody>
      </p:sp>
    </p:spTree>
    <p:extLst>
      <p:ext uri="{BB962C8B-B14F-4D97-AF65-F5344CB8AC3E}">
        <p14:creationId xmlns:p14="http://schemas.microsoft.com/office/powerpoint/2010/main" val="2923881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788546" y="2432545"/>
            <a:ext cx="4492932" cy="3221634"/>
          </a:xfrm>
        </p:spPr>
        <p:txBody>
          <a:bodyPr>
            <a:normAutofit/>
          </a:bodyPr>
          <a:lstStyle/>
          <a:p>
            <a:pPr marL="0" indent="0">
              <a:lnSpc>
                <a:spcPct val="90000"/>
              </a:lnSpc>
              <a:buNone/>
            </a:pPr>
            <a:r>
              <a:rPr lang="tr-TR" sz="1500" dirty="0"/>
              <a:t>  </a:t>
            </a:r>
            <a:r>
              <a:rPr lang="tr-TR" sz="1600" dirty="0"/>
              <a:t>Aslında  kavramsal olarak </a:t>
            </a:r>
            <a:r>
              <a:rPr lang="tr-TR" sz="1600" dirty="0" err="1"/>
              <a:t>React</a:t>
            </a:r>
            <a:r>
              <a:rPr lang="tr-TR" sz="1600" dirty="0"/>
              <a:t> </a:t>
            </a:r>
            <a:r>
              <a:rPr lang="tr-TR" sz="1600" dirty="0" err="1"/>
              <a:t>Native</a:t>
            </a:r>
            <a:r>
              <a:rPr lang="tr-TR" sz="1600" dirty="0"/>
              <a:t> </a:t>
            </a:r>
            <a:r>
              <a:rPr lang="tr-TR" sz="1600" dirty="0" err="1"/>
              <a:t>hibrit</a:t>
            </a:r>
            <a:r>
              <a:rPr lang="tr-TR" sz="1600" dirty="0"/>
              <a:t> uygulamalar arasında gösterilse de, içinde barındığı özelliklerden </a:t>
            </a:r>
            <a:r>
              <a:rPr lang="tr-TR" sz="1600" dirty="0" err="1"/>
              <a:t>hibrit</a:t>
            </a:r>
            <a:r>
              <a:rPr lang="tr-TR" sz="1600" dirty="0"/>
              <a:t> kelimesinin çok ötesinde olup </a:t>
            </a:r>
            <a:r>
              <a:rPr lang="tr-TR" sz="1600" dirty="0" err="1"/>
              <a:t>native</a:t>
            </a:r>
            <a:r>
              <a:rPr lang="tr-TR" sz="1600" dirty="0"/>
              <a:t> tanımının hakkını vermektedir.  </a:t>
            </a:r>
          </a:p>
          <a:p>
            <a:pPr marL="0" indent="0">
              <a:lnSpc>
                <a:spcPct val="90000"/>
              </a:lnSpc>
              <a:buNone/>
            </a:pPr>
            <a:r>
              <a:rPr lang="tr-TR" sz="1600" dirty="0"/>
              <a:t>  Web </a:t>
            </a:r>
            <a:r>
              <a:rPr lang="tr-TR" sz="1600" dirty="0" err="1"/>
              <a:t>view</a:t>
            </a:r>
            <a:r>
              <a:rPr lang="tr-TR" sz="1600" dirty="0"/>
              <a:t> üzerinde çalışan </a:t>
            </a:r>
            <a:r>
              <a:rPr lang="tr-TR" sz="1600" dirty="0" err="1"/>
              <a:t>hibrit</a:t>
            </a:r>
            <a:r>
              <a:rPr lang="tr-TR" sz="1600" dirty="0"/>
              <a:t> uygulamalar gibi değil oluşturduğu köprüler sayesinde kendi </a:t>
            </a:r>
            <a:r>
              <a:rPr lang="tr-TR" sz="1600" dirty="0" err="1"/>
              <a:t>componentlerini</a:t>
            </a:r>
            <a:r>
              <a:rPr lang="tr-TR" sz="1600" dirty="0"/>
              <a:t> </a:t>
            </a:r>
            <a:r>
              <a:rPr lang="tr-TR" sz="1600" dirty="0" err="1"/>
              <a:t>native</a:t>
            </a:r>
            <a:r>
              <a:rPr lang="tr-TR" sz="1600" dirty="0"/>
              <a:t> bileşenlere çevirerek bu hakkı kazanmıştır.</a:t>
            </a:r>
          </a:p>
          <a:p>
            <a:pPr marL="0" indent="0">
              <a:lnSpc>
                <a:spcPct val="90000"/>
              </a:lnSpc>
              <a:buNone/>
            </a:pPr>
            <a:endParaRPr lang="tr-TR" sz="1500" dirty="0"/>
          </a:p>
        </p:txBody>
      </p:sp>
      <p:pic>
        <p:nvPicPr>
          <p:cNvPr id="6" name="Resim 5">
            <a:extLst>
              <a:ext uri="{FF2B5EF4-FFF2-40B4-BE49-F238E27FC236}">
                <a16:creationId xmlns:a16="http://schemas.microsoft.com/office/drawing/2014/main" id="{83324FF2-E6DC-450A-8F8B-18B8B5D1A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420" y="964472"/>
            <a:ext cx="6096000" cy="4505150"/>
          </a:xfrm>
          <a:prstGeom prst="rect">
            <a:avLst/>
          </a:prstGeom>
        </p:spPr>
      </p:pic>
      <p:sp>
        <p:nvSpPr>
          <p:cNvPr id="14" name="Unvan 1">
            <a:extLst>
              <a:ext uri="{FF2B5EF4-FFF2-40B4-BE49-F238E27FC236}">
                <a16:creationId xmlns:a16="http://schemas.microsoft.com/office/drawing/2014/main" id="{852FD11A-78CA-4F5B-8047-A84CBAEA526E}"/>
              </a:ext>
            </a:extLst>
          </p:cNvPr>
          <p:cNvSpPr>
            <a:spLocks noGrp="1"/>
          </p:cNvSpPr>
          <p:nvPr>
            <p:ph type="title"/>
          </p:nvPr>
        </p:nvSpPr>
        <p:spPr>
          <a:xfrm>
            <a:off x="804672" y="964692"/>
            <a:ext cx="4476806" cy="1188720"/>
          </a:xfrm>
        </p:spPr>
        <p:txBody>
          <a:bodyPr>
            <a:normAutofit fontScale="90000"/>
          </a:bodyPr>
          <a:lstStyle/>
          <a:p>
            <a:r>
              <a:rPr lang="tr-TR" dirty="0"/>
              <a:t>1- </a:t>
            </a:r>
            <a:r>
              <a:rPr lang="tr-TR" dirty="0" err="1"/>
              <a:t>React</a:t>
            </a:r>
            <a:r>
              <a:rPr lang="tr-TR" dirty="0"/>
              <a:t> </a:t>
            </a:r>
            <a:r>
              <a:rPr lang="tr-TR" dirty="0" err="1"/>
              <a:t>natıve</a:t>
            </a:r>
            <a:r>
              <a:rPr lang="tr-TR" dirty="0"/>
              <a:t> gerçekten </a:t>
            </a:r>
            <a:r>
              <a:rPr lang="tr-TR" dirty="0" err="1"/>
              <a:t>natıve</a:t>
            </a:r>
            <a:r>
              <a:rPr lang="tr-TR" dirty="0"/>
              <a:t>’ </a:t>
            </a:r>
            <a:r>
              <a:rPr lang="tr-TR" dirty="0" err="1"/>
              <a:t>dir</a:t>
            </a:r>
            <a:endParaRPr lang="tr-TR" dirty="0"/>
          </a:p>
        </p:txBody>
      </p:sp>
    </p:spTree>
    <p:extLst>
      <p:ext uri="{BB962C8B-B14F-4D97-AF65-F5344CB8AC3E}">
        <p14:creationId xmlns:p14="http://schemas.microsoft.com/office/powerpoint/2010/main" val="70050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796609" y="2368344"/>
            <a:ext cx="4492932" cy="3758529"/>
          </a:xfrm>
        </p:spPr>
        <p:txBody>
          <a:bodyPr>
            <a:noAutofit/>
          </a:bodyPr>
          <a:lstStyle/>
          <a:p>
            <a:pPr marL="0" indent="0">
              <a:lnSpc>
                <a:spcPct val="90000"/>
              </a:lnSpc>
              <a:buNone/>
            </a:pPr>
            <a:r>
              <a:rPr lang="tr-TR" sz="1600" dirty="0"/>
              <a:t>  </a:t>
            </a:r>
            <a:r>
              <a:rPr lang="tr-TR" sz="1600" dirty="0" err="1"/>
              <a:t>Uygulmanıza</a:t>
            </a:r>
            <a:r>
              <a:rPr lang="tr-TR" sz="1600" dirty="0"/>
              <a:t> yeni bir özellik geliştirdiğimizi düşünelim. Bu özelliği mağazalarda güncelleyeceğiz.  </a:t>
            </a:r>
            <a:r>
              <a:rPr lang="tr-TR" sz="1600" dirty="0" err="1"/>
              <a:t>Android</a:t>
            </a:r>
            <a:r>
              <a:rPr lang="tr-TR" sz="1600" dirty="0"/>
              <a:t> tarafında birkaç saate uygulamamız güncellenirken IOS tarafında bir kontrol mekanizmasına uğrayacağımızdan bu süreç bir haftayı buluyor. Doğal olarak aynı anda uygulamanın güncellemelerini çıkamıyoruz. Yada </a:t>
            </a:r>
            <a:r>
              <a:rPr lang="tr-TR" sz="1600" dirty="0" err="1"/>
              <a:t>Android</a:t>
            </a:r>
            <a:r>
              <a:rPr lang="tr-TR" sz="1600" dirty="0"/>
              <a:t> güncellemesini bekletip </a:t>
            </a:r>
            <a:r>
              <a:rPr lang="tr-TR" sz="1600" dirty="0" err="1"/>
              <a:t>ios</a:t>
            </a:r>
            <a:r>
              <a:rPr lang="tr-TR" sz="1600" dirty="0"/>
              <a:t> güncelledikten sonra atıyoruz. Peki sadece bu mu, kullanıcılara son güncellemeyi aldırtmak zulüm olabiliyor ve kullanıcı son güncellemeyi almamak için şark sınırında harbe giriyor. </a:t>
            </a:r>
            <a:r>
              <a:rPr lang="tr-TR" sz="1600" dirty="0" err="1"/>
              <a:t>React</a:t>
            </a:r>
            <a:r>
              <a:rPr lang="tr-TR" sz="1600" dirty="0"/>
              <a:t> </a:t>
            </a:r>
            <a:r>
              <a:rPr lang="tr-TR" sz="1600" dirty="0" err="1"/>
              <a:t>Native</a:t>
            </a:r>
            <a:r>
              <a:rPr lang="tr-TR" sz="1600" dirty="0"/>
              <a:t> uzaktan güncelleme özelliği ile kullanıcı uygulamayı açtığı anda son güncellememizi alır ve uygulama açılırken güncellenir. Tabi bu özellik sadece </a:t>
            </a:r>
            <a:r>
              <a:rPr lang="tr-TR" sz="1600" dirty="0" err="1"/>
              <a:t>assest</a:t>
            </a:r>
            <a:r>
              <a:rPr lang="tr-TR" sz="1600" dirty="0"/>
              <a:t> ve </a:t>
            </a:r>
            <a:r>
              <a:rPr lang="tr-TR" sz="1600" dirty="0" err="1"/>
              <a:t>javascript</a:t>
            </a:r>
            <a:r>
              <a:rPr lang="tr-TR" sz="1600" dirty="0"/>
              <a:t> dosyaları için geçerlidir. </a:t>
            </a:r>
            <a:r>
              <a:rPr lang="tr-TR" sz="1600" dirty="0" err="1"/>
              <a:t>Native</a:t>
            </a:r>
            <a:r>
              <a:rPr lang="tr-TR" sz="1600" dirty="0"/>
              <a:t> bir bileşen kullandığımızda yukarıdaki eziyeti çekmek zorundayız.</a:t>
            </a:r>
          </a:p>
        </p:txBody>
      </p:sp>
      <p:pic>
        <p:nvPicPr>
          <p:cNvPr id="4" name="Resim 3">
            <a:extLst>
              <a:ext uri="{FF2B5EF4-FFF2-40B4-BE49-F238E27FC236}">
                <a16:creationId xmlns:a16="http://schemas.microsoft.com/office/drawing/2014/main" id="{E3CE4ABB-1A7C-4EEC-AD82-667B7663B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583" y="964472"/>
            <a:ext cx="3810000" cy="2047875"/>
          </a:xfrm>
          <a:prstGeom prst="rect">
            <a:avLst/>
          </a:prstGeom>
        </p:spPr>
      </p:pic>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fontScale="90000"/>
          </a:bodyPr>
          <a:lstStyle/>
          <a:p>
            <a:r>
              <a:rPr lang="tr-TR" dirty="0"/>
              <a:t>2- Uygulamanızı uzaktan güncelleyebilirsiniz</a:t>
            </a:r>
          </a:p>
        </p:txBody>
      </p:sp>
    </p:spTree>
    <p:extLst>
      <p:ext uri="{BB962C8B-B14F-4D97-AF65-F5344CB8AC3E}">
        <p14:creationId xmlns:p14="http://schemas.microsoft.com/office/powerpoint/2010/main" val="3403971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a:bodyPr>
          <a:lstStyle/>
          <a:p>
            <a:r>
              <a:rPr lang="tr-TR" sz="2200"/>
              <a:t>3- uygulama geliştirme hızını katlayabilirsiniz.</a:t>
            </a:r>
          </a:p>
        </p:txBody>
      </p:sp>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4672" y="2474053"/>
            <a:ext cx="4492932" cy="3263206"/>
          </a:xfrm>
        </p:spPr>
        <p:txBody>
          <a:bodyPr>
            <a:normAutofit/>
          </a:bodyPr>
          <a:lstStyle/>
          <a:p>
            <a:pPr marL="0" indent="0">
              <a:buNone/>
            </a:pPr>
            <a:r>
              <a:rPr lang="tr-TR" sz="1600" dirty="0"/>
              <a:t>  Yazılım geliştiricilerin, </a:t>
            </a:r>
            <a:r>
              <a:rPr lang="tr-TR" sz="1600" dirty="0" err="1"/>
              <a:t>development</a:t>
            </a:r>
            <a:r>
              <a:rPr lang="tr-TR" sz="1600" dirty="0"/>
              <a:t> süreçlerinde karşılaştığı en büyük engel şüphesiz zaman. </a:t>
            </a:r>
            <a:r>
              <a:rPr lang="tr-TR" sz="1600" dirty="0" err="1"/>
              <a:t>Native</a:t>
            </a:r>
            <a:r>
              <a:rPr lang="tr-TR" sz="1600" dirty="0"/>
              <a:t> dillerde cihaz da veya </a:t>
            </a:r>
            <a:r>
              <a:rPr lang="tr-TR" sz="1600" dirty="0" err="1"/>
              <a:t>emülatörde</a:t>
            </a:r>
            <a:r>
              <a:rPr lang="tr-TR" sz="1600" dirty="0"/>
              <a:t> test etmek için </a:t>
            </a:r>
            <a:r>
              <a:rPr lang="tr-TR" sz="1600" dirty="0" err="1"/>
              <a:t>compile</a:t>
            </a:r>
            <a:r>
              <a:rPr lang="tr-TR" sz="1600" dirty="0"/>
              <a:t> time gereksiz zaman kayıplarına yol açmaktadır. </a:t>
            </a:r>
          </a:p>
          <a:p>
            <a:pPr marL="0" indent="0">
              <a:buNone/>
            </a:pPr>
            <a:r>
              <a:rPr lang="tr-TR" sz="1600" dirty="0"/>
              <a:t>  </a:t>
            </a:r>
            <a:r>
              <a:rPr lang="tr-TR" sz="1600" dirty="0" err="1"/>
              <a:t>React</a:t>
            </a:r>
            <a:r>
              <a:rPr lang="tr-TR" sz="1600" dirty="0"/>
              <a:t> </a:t>
            </a:r>
            <a:r>
              <a:rPr lang="tr-TR" sz="1600" dirty="0" err="1"/>
              <a:t>Native</a:t>
            </a:r>
            <a:r>
              <a:rPr lang="tr-TR" sz="1600" dirty="0"/>
              <a:t> ise </a:t>
            </a:r>
            <a:r>
              <a:rPr lang="tr-TR" sz="1600" dirty="0" err="1"/>
              <a:t>javascript</a:t>
            </a:r>
            <a:r>
              <a:rPr lang="tr-TR" sz="1600" dirty="0"/>
              <a:t> doğası gereği bir </a:t>
            </a:r>
            <a:r>
              <a:rPr lang="tr-TR" sz="1600" dirty="0" err="1"/>
              <a:t>compile</a:t>
            </a:r>
            <a:r>
              <a:rPr lang="tr-TR" sz="1600" dirty="0"/>
              <a:t> time’ a ihtiyaç duymaz ve bir web uygulaması geliştiriyor gibi uygulamamızı geliştirebiliriz.</a:t>
            </a:r>
          </a:p>
          <a:p>
            <a:pPr marL="0" indent="0">
              <a:buNone/>
            </a:pPr>
            <a:endParaRPr lang="tr-TR" dirty="0"/>
          </a:p>
        </p:txBody>
      </p:sp>
      <p:sp>
        <p:nvSpPr>
          <p:cNvPr id="12" name="Rectangle 11">
            <a:extLst>
              <a:ext uri="{FF2B5EF4-FFF2-40B4-BE49-F238E27FC236}">
                <a16:creationId xmlns:a16="http://schemas.microsoft.com/office/drawing/2014/main" id="{56533F40-045E-4E3D-9243-864CD4E58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0402EC6-D845-41B3-BEBE-CB34D9BF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49AE3CE0-19D4-4201-80C3-E3DE43CF2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789" y="2120009"/>
            <a:ext cx="4782312" cy="2625924"/>
          </a:xfrm>
          <a:prstGeom prst="rect">
            <a:avLst/>
          </a:prstGeom>
        </p:spPr>
      </p:pic>
    </p:spTree>
    <p:extLst>
      <p:ext uri="{BB962C8B-B14F-4D97-AF65-F5344CB8AC3E}">
        <p14:creationId xmlns:p14="http://schemas.microsoft.com/office/powerpoint/2010/main" val="3422027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796609" y="2516435"/>
            <a:ext cx="4492932" cy="3758529"/>
          </a:xfrm>
        </p:spPr>
        <p:txBody>
          <a:bodyPr>
            <a:normAutofit/>
          </a:bodyPr>
          <a:lstStyle/>
          <a:p>
            <a:pPr marL="0" indent="0">
              <a:lnSpc>
                <a:spcPct val="90000"/>
              </a:lnSpc>
              <a:buNone/>
            </a:pPr>
            <a:r>
              <a:rPr lang="tr-TR" sz="1600" dirty="0"/>
              <a:t>  </a:t>
            </a:r>
            <a:r>
              <a:rPr lang="tr-TR" sz="1600" dirty="0" err="1"/>
              <a:t>Github</a:t>
            </a:r>
            <a:r>
              <a:rPr lang="tr-TR" sz="1600" dirty="0"/>
              <a:t> üzerinde 80.598 (598. Benim </a:t>
            </a:r>
            <a:r>
              <a:rPr lang="tr-TR" sz="1600" dirty="0">
                <a:sym typeface="Wingdings" panose="05000000000000000000" pitchFamily="2" charset="2"/>
              </a:rPr>
              <a:t></a:t>
            </a:r>
            <a:r>
              <a:rPr lang="tr-TR" sz="1600" dirty="0"/>
              <a:t>) yıldızı ile açık kaynak kod dünyasında oldukça popüler olup, Facebook dışında pek çok proje </a:t>
            </a:r>
            <a:r>
              <a:rPr lang="tr-TR" sz="1600" dirty="0" err="1"/>
              <a:t>React</a:t>
            </a:r>
            <a:r>
              <a:rPr lang="tr-TR" sz="1600" dirty="0"/>
              <a:t> </a:t>
            </a:r>
            <a:r>
              <a:rPr lang="tr-TR" sz="1600" dirty="0" err="1"/>
              <a:t>Native</a:t>
            </a:r>
            <a:r>
              <a:rPr lang="tr-TR" sz="1600" dirty="0"/>
              <a:t> için kütüphaneler üretmektedir. Bunun diğer anlamı ise mobile uygulama geliştirirken karşımıza çıkan sorunlara çok hızlı cevap bulacağımızdır. </a:t>
            </a:r>
          </a:p>
        </p:txBody>
      </p:sp>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a:bodyPr>
          <a:lstStyle/>
          <a:p>
            <a:r>
              <a:rPr lang="tr-TR" dirty="0"/>
              <a:t>4-Community Desteği</a:t>
            </a:r>
          </a:p>
        </p:txBody>
      </p:sp>
      <p:pic>
        <p:nvPicPr>
          <p:cNvPr id="4" name="Resim 3">
            <a:extLst>
              <a:ext uri="{FF2B5EF4-FFF2-40B4-BE49-F238E27FC236}">
                <a16:creationId xmlns:a16="http://schemas.microsoft.com/office/drawing/2014/main" id="{A665C29F-423F-40A3-AD26-49817162A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64692"/>
            <a:ext cx="4572000" cy="2571750"/>
          </a:xfrm>
          <a:prstGeom prst="rect">
            <a:avLst/>
          </a:prstGeom>
        </p:spPr>
      </p:pic>
    </p:spTree>
    <p:extLst>
      <p:ext uri="{BB962C8B-B14F-4D97-AF65-F5344CB8AC3E}">
        <p14:creationId xmlns:p14="http://schemas.microsoft.com/office/powerpoint/2010/main" val="242663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D189271-E141-492E-851B-63799CA63CEC}"/>
              </a:ext>
            </a:extLst>
          </p:cNvPr>
          <p:cNvSpPr>
            <a:spLocks noGrp="1"/>
          </p:cNvSpPr>
          <p:nvPr>
            <p:ph idx="1"/>
          </p:nvPr>
        </p:nvSpPr>
        <p:spPr>
          <a:xfrm>
            <a:off x="804672" y="2365433"/>
            <a:ext cx="4492932" cy="3758529"/>
          </a:xfrm>
        </p:spPr>
        <p:txBody>
          <a:bodyPr>
            <a:normAutofit/>
          </a:bodyPr>
          <a:lstStyle/>
          <a:p>
            <a:pPr marL="0" indent="0">
              <a:lnSpc>
                <a:spcPct val="90000"/>
              </a:lnSpc>
              <a:buNone/>
            </a:pPr>
            <a:r>
              <a:rPr lang="tr-TR" sz="1600" dirty="0"/>
              <a:t>  Facebook’ un açık kaynak dünyasına yaptığı katkı yadsınamaz. Kendi domainlerinden geliştirdikleri bir çok uygulamayı açık kaynak haline getirip bizim ile tanıştırıyorlar. Fakat bu geliştiriciler için yeterli olmuyor. Firmanın bu teknolojiye yatırım yapıp kendi bünyesinde kullanarak güven oluşturması gerekiyor. Facebook bu örneklerden en güzeli olabilir. Açık kaynak kodlu hale getirdiği yazılımları kendi sistemlerinde kullanmaya çalışıyor. </a:t>
            </a:r>
          </a:p>
          <a:p>
            <a:pPr marL="0" indent="0">
              <a:lnSpc>
                <a:spcPct val="90000"/>
              </a:lnSpc>
              <a:buNone/>
            </a:pPr>
            <a:endParaRPr lang="tr-TR" sz="1500" dirty="0"/>
          </a:p>
        </p:txBody>
      </p:sp>
      <p:sp>
        <p:nvSpPr>
          <p:cNvPr id="7" name="Unvan 1">
            <a:extLst>
              <a:ext uri="{FF2B5EF4-FFF2-40B4-BE49-F238E27FC236}">
                <a16:creationId xmlns:a16="http://schemas.microsoft.com/office/drawing/2014/main" id="{D4CDD706-27E1-4ED9-89FA-D3336FEF8248}"/>
              </a:ext>
            </a:extLst>
          </p:cNvPr>
          <p:cNvSpPr>
            <a:spLocks noGrp="1"/>
          </p:cNvSpPr>
          <p:nvPr>
            <p:ph type="title"/>
          </p:nvPr>
        </p:nvSpPr>
        <p:spPr>
          <a:xfrm>
            <a:off x="804672" y="964692"/>
            <a:ext cx="4476806" cy="1188720"/>
          </a:xfrm>
        </p:spPr>
        <p:txBody>
          <a:bodyPr>
            <a:normAutofit fontScale="90000"/>
          </a:bodyPr>
          <a:lstStyle/>
          <a:p>
            <a:r>
              <a:rPr lang="tr-TR" dirty="0"/>
              <a:t>5- </a:t>
            </a:r>
            <a:r>
              <a:rPr lang="tr-TR" dirty="0" err="1"/>
              <a:t>FaceBOOK</a:t>
            </a:r>
            <a:r>
              <a:rPr lang="tr-TR" dirty="0"/>
              <a:t> Geliştiriyor ve kullanıyor</a:t>
            </a:r>
          </a:p>
        </p:txBody>
      </p:sp>
      <p:pic>
        <p:nvPicPr>
          <p:cNvPr id="5" name="Resim 4">
            <a:extLst>
              <a:ext uri="{FF2B5EF4-FFF2-40B4-BE49-F238E27FC236}">
                <a16:creationId xmlns:a16="http://schemas.microsoft.com/office/drawing/2014/main" id="{074FD3E7-C94C-48B1-846D-060032250D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6" y="4404089"/>
            <a:ext cx="4949505" cy="2043656"/>
          </a:xfrm>
          <a:prstGeom prst="rect">
            <a:avLst/>
          </a:prstGeom>
        </p:spPr>
      </p:pic>
      <p:pic>
        <p:nvPicPr>
          <p:cNvPr id="8" name="Resim 7">
            <a:extLst>
              <a:ext uri="{FF2B5EF4-FFF2-40B4-BE49-F238E27FC236}">
                <a16:creationId xmlns:a16="http://schemas.microsoft.com/office/drawing/2014/main" id="{AFD083FB-9A77-4FC9-A62D-952A14ED9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70502"/>
            <a:ext cx="4572000" cy="2571750"/>
          </a:xfrm>
          <a:prstGeom prst="rect">
            <a:avLst/>
          </a:prstGeom>
        </p:spPr>
      </p:pic>
    </p:spTree>
    <p:extLst>
      <p:ext uri="{BB962C8B-B14F-4D97-AF65-F5344CB8AC3E}">
        <p14:creationId xmlns:p14="http://schemas.microsoft.com/office/powerpoint/2010/main" val="3154470154"/>
      </p:ext>
    </p:extLst>
  </p:cSld>
  <p:clrMapOvr>
    <a:masterClrMapping/>
  </p:clrMapOvr>
</p:sld>
</file>

<file path=ppt/theme/theme1.xml><?xml version="1.0" encoding="utf-8"?>
<a:theme xmlns:a="http://schemas.openxmlformats.org/drawingml/2006/main" name="Paket">
  <a:themeElements>
    <a:clrScheme name="Paket">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ke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et">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1285</Words>
  <Application>Microsoft Office PowerPoint</Application>
  <PresentationFormat>Geniş ekran</PresentationFormat>
  <Paragraphs>93</Paragraphs>
  <Slides>22</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22</vt:i4>
      </vt:variant>
    </vt:vector>
  </HeadingPairs>
  <TitlesOfParts>
    <vt:vector size="26" baseType="lpstr">
      <vt:lpstr>Arial</vt:lpstr>
      <vt:lpstr>Calibri</vt:lpstr>
      <vt:lpstr>Gill Sans MT</vt:lpstr>
      <vt:lpstr>Paket</vt:lpstr>
      <vt:lpstr>REACT NATIVE</vt:lpstr>
      <vt:lpstr>Sunum Özeti</vt:lpstr>
      <vt:lpstr>React Native Nedir</vt:lpstr>
      <vt:lpstr>React Native Kullanmak için 10 NEDEN</vt:lpstr>
      <vt:lpstr>1- React natıve gerçekten natıve’ dir</vt:lpstr>
      <vt:lpstr>2- Uygulamanızı uzaktan güncelleyebilirsiniz</vt:lpstr>
      <vt:lpstr>3- uygulama geliştirme hızını katlayabilirsiniz.</vt:lpstr>
      <vt:lpstr>4-Community Desteği</vt:lpstr>
      <vt:lpstr>5- FaceBOOK Geliştiriyor ve kullanıyor</vt:lpstr>
      <vt:lpstr>6- Platform Desteği</vt:lpstr>
      <vt:lpstr>7- React Native ile durmak yok</vt:lpstr>
      <vt:lpstr>8- Natıve uygulamanızı yeniden yazmak zorunda değilsiniz.</vt:lpstr>
      <vt:lpstr>9-Flexbox</vt:lpstr>
      <vt:lpstr>10- Öğrenmesi ÇOK KOLAY</vt:lpstr>
      <vt:lpstr>Hep mi İYİ bu react natıve</vt:lpstr>
      <vt:lpstr>React Native KURULUMU</vt:lpstr>
      <vt:lpstr>React Native KURULUMU</vt:lpstr>
      <vt:lpstr>Proje Yapısı</vt:lpstr>
      <vt:lpstr>React Natıve bileşenleri</vt:lpstr>
      <vt:lpstr>Stil ve biçimlendirme</vt:lpstr>
      <vt:lpstr>Projeyi Çalıştırma</vt:lpstr>
      <vt:lpstr>Ve Sunum Biter Örnek Proje BAŞLAR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NATIVE</dc:title>
  <dc:creator>Sefa ÇAKSU</dc:creator>
  <cp:lastModifiedBy>Sefa ÇAKSU</cp:lastModifiedBy>
  <cp:revision>2</cp:revision>
  <dcterms:created xsi:type="dcterms:W3CDTF">2019-09-11T14:44:35Z</dcterms:created>
  <dcterms:modified xsi:type="dcterms:W3CDTF">2019-09-11T15:01:25Z</dcterms:modified>
</cp:coreProperties>
</file>